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6" r:id="rId4"/>
    <p:sldId id="265" r:id="rId5"/>
    <p:sldId id="270" r:id="rId6"/>
    <p:sldId id="268" r:id="rId7"/>
    <p:sldId id="257" r:id="rId8"/>
    <p:sldId id="258" r:id="rId9"/>
    <p:sldId id="259" r:id="rId10"/>
    <p:sldId id="276" r:id="rId11"/>
    <p:sldId id="260" r:id="rId12"/>
    <p:sldId id="261" r:id="rId13"/>
    <p:sldId id="262" r:id="rId14"/>
    <p:sldId id="263" r:id="rId15"/>
    <p:sldId id="264" r:id="rId16"/>
    <p:sldId id="28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E87AC1-86DD-4C2C-9FAD-207A2E40D792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00F5BA-545E-4FFC-A75C-98A583B9B4E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7200" dirty="0" smtClean="0"/>
              <a:t>CHORWACJA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/>
              <a:t>5-14 MAJA 2018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200026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KIEROWNIK WYCIECZKI</a:t>
            </a:r>
            <a:r>
              <a:rPr lang="pl-PL" dirty="0" smtClean="0"/>
              <a:t>: </a:t>
            </a:r>
            <a:r>
              <a:rPr lang="pl-PL" i="1" dirty="0" smtClean="0"/>
              <a:t>Agnieszka Bogunia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OPIEKUNOWIE: Barbara Figura , Iwona Majkowska- Kochan</a:t>
            </a:r>
            <a:br>
              <a:rPr lang="pl-PL" sz="2400" dirty="0" smtClean="0"/>
            </a:br>
            <a:r>
              <a:rPr lang="pl-PL" sz="2400" dirty="0" smtClean="0"/>
              <a:t>Jerzy Kozak, Wojciech </a:t>
            </a:r>
            <a:r>
              <a:rPr lang="pl-PL" sz="2400" dirty="0" err="1" smtClean="0"/>
              <a:t>Salepa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9144000" cy="15001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/>
              <a:t>MEDJUGORJE</a:t>
            </a:r>
            <a:r>
              <a:rPr lang="pl-PL" dirty="0" smtClean="0"/>
              <a:t> </a:t>
            </a:r>
            <a:r>
              <a:rPr lang="pl-PL" b="1" dirty="0" smtClean="0"/>
              <a:t>– GÓRA OBJAWIEŃ</a:t>
            </a:r>
            <a:r>
              <a:rPr lang="pl-PL" dirty="0" smtClean="0"/>
              <a:t>- miejsce objawienia się </a:t>
            </a:r>
            <a:br>
              <a:rPr lang="pl-PL" dirty="0" smtClean="0"/>
            </a:br>
            <a:r>
              <a:rPr lang="pl-PL" dirty="0" smtClean="0"/>
              <a:t>w czerwcu 1981 Maryi Królowej Pokoju szóstce dzieci. </a:t>
            </a:r>
            <a:br>
              <a:rPr lang="pl-PL" dirty="0" smtClean="0"/>
            </a:br>
            <a:r>
              <a:rPr lang="pl-PL" b="1" dirty="0" smtClean="0"/>
              <a:t>KRIŻEVAC</a:t>
            </a:r>
            <a:r>
              <a:rPr lang="pl-PL" dirty="0" smtClean="0"/>
              <a:t>- 8 metrowy krzyż z betonu wzniesiony </a:t>
            </a:r>
            <a:br>
              <a:rPr lang="pl-PL" dirty="0" smtClean="0"/>
            </a:br>
            <a:r>
              <a:rPr lang="pl-PL" dirty="0" smtClean="0"/>
              <a:t>na pamiątkę 1900  rocznicy śmierci Jezusa .</a:t>
            </a:r>
            <a:endParaRPr lang="pl-PL" dirty="0"/>
          </a:p>
        </p:txBody>
      </p:sp>
      <p:pic>
        <p:nvPicPr>
          <p:cNvPr id="5" name="Picture 2" descr="https://www.centrummedjugorje.pl/images/gra%20objaw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2402102"/>
          </a:xfrm>
          <a:prstGeom prst="rect">
            <a:avLst/>
          </a:prstGeom>
          <a:noFill/>
        </p:spPr>
      </p:pic>
      <p:pic>
        <p:nvPicPr>
          <p:cNvPr id="33794" name="Picture 2" descr="https://www.centrummedjugorje.pl/images/krizev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3729"/>
            <a:ext cx="9144000" cy="259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b="1" dirty="0" smtClean="0"/>
              <a:t>MOSTAR</a:t>
            </a:r>
            <a:r>
              <a:rPr lang="pl-PL" dirty="0" smtClean="0"/>
              <a:t> – miasto położone u podnóża gór </a:t>
            </a:r>
            <a:r>
              <a:rPr lang="pl-PL" dirty="0" err="1" smtClean="0"/>
              <a:t>Veleż</a:t>
            </a:r>
            <a:r>
              <a:rPr lang="pl-PL" dirty="0" smtClean="0"/>
              <a:t>, </a:t>
            </a:r>
            <a:r>
              <a:rPr lang="pl-PL" dirty="0" err="1" smtClean="0"/>
              <a:t>Hum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err="1" smtClean="0"/>
              <a:t>Czabulje</a:t>
            </a:r>
            <a:r>
              <a:rPr lang="pl-PL" dirty="0" smtClean="0"/>
              <a:t> w malowniczej dolinie rzeki </a:t>
            </a:r>
            <a:r>
              <a:rPr lang="pl-PL" dirty="0" err="1" smtClean="0"/>
              <a:t>Neretwy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dirty="0" smtClean="0"/>
              <a:t>Miejsce krzyżowania się różnych cywilizacji i kultur, </a:t>
            </a:r>
            <a:br>
              <a:rPr lang="pl-PL" dirty="0" smtClean="0"/>
            </a:br>
            <a:r>
              <a:rPr lang="pl-PL" dirty="0" smtClean="0"/>
              <a:t>z których każda odcisnęła tu swoje piętno.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C:\Users\Ja\Pictures\CHORWACJA\1. Mo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460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KRAVICE</a:t>
            </a:r>
            <a:r>
              <a:rPr lang="pl-PL" dirty="0" smtClean="0"/>
              <a:t> – jedna z wielu wyjątkowych atrakcji </a:t>
            </a:r>
            <a:br>
              <a:rPr lang="pl-PL" dirty="0" smtClean="0"/>
            </a:br>
            <a:r>
              <a:rPr lang="pl-PL" dirty="0" smtClean="0"/>
              <a:t>Bośni i Hercegowiny.</a:t>
            </a:r>
            <a:endParaRPr lang="pl-PL" dirty="0"/>
          </a:p>
        </p:txBody>
      </p:sp>
      <p:pic>
        <p:nvPicPr>
          <p:cNvPr id="6146" name="Picture 2" descr="Znalezione obrazy dla zapytania KRAVICE"/>
          <p:cNvPicPr>
            <a:picLocks noChangeAspect="1" noChangeArrowheads="1"/>
          </p:cNvPicPr>
          <p:nvPr/>
        </p:nvPicPr>
        <p:blipFill>
          <a:blip r:embed="rId2"/>
          <a:srcRect t="7091" b="7091"/>
          <a:stretch>
            <a:fillRect/>
          </a:stretch>
        </p:blipFill>
        <p:spPr bwMode="auto">
          <a:xfrm>
            <a:off x="16560" y="0"/>
            <a:ext cx="9127440" cy="521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000636"/>
            <a:ext cx="9144000" cy="185736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LOVISTE</a:t>
            </a:r>
            <a:r>
              <a:rPr lang="pl-PL" dirty="0" smtClean="0"/>
              <a:t> – </a:t>
            </a:r>
            <a:r>
              <a:rPr lang="pl-PL" sz="2400" dirty="0" smtClean="0"/>
              <a:t>miasteczko na półwyspie </a:t>
            </a:r>
            <a:r>
              <a:rPr lang="pl-PL" sz="2400" dirty="0" err="1" smtClean="0"/>
              <a:t>Pelješac</a:t>
            </a:r>
            <a:r>
              <a:rPr lang="pl-PL" sz="2400" dirty="0" smtClean="0"/>
              <a:t>, 12 </a:t>
            </a:r>
            <a:r>
              <a:rPr lang="pl-PL" sz="2400" dirty="0" err="1" smtClean="0"/>
              <a:t>km</a:t>
            </a:r>
            <a:r>
              <a:rPr lang="pl-PL" sz="2400" dirty="0" smtClean="0"/>
              <a:t>. od </a:t>
            </a:r>
            <a:r>
              <a:rPr lang="pl-PL" sz="2400" dirty="0" err="1" smtClean="0"/>
              <a:t>Orebić</a:t>
            </a:r>
            <a:r>
              <a:rPr lang="pl-PL" sz="2400" dirty="0" smtClean="0"/>
              <a:t>,</a:t>
            </a:r>
            <a:br>
              <a:rPr lang="pl-PL" sz="2400" dirty="0" smtClean="0"/>
            </a:br>
            <a:r>
              <a:rPr lang="pl-PL" sz="2400" dirty="0" smtClean="0"/>
              <a:t>z pięknym widokiem na wyspę </a:t>
            </a:r>
            <a:r>
              <a:rPr lang="pl-PL" sz="2400" dirty="0" err="1" smtClean="0"/>
              <a:t>Korčula</a:t>
            </a:r>
            <a:r>
              <a:rPr lang="pl-PL" sz="2400" dirty="0" smtClean="0"/>
              <a:t> i Hvar. </a:t>
            </a:r>
            <a:br>
              <a:rPr lang="pl-PL" sz="2400" dirty="0" smtClean="0"/>
            </a:br>
            <a:r>
              <a:rPr lang="pl-PL" sz="2400" dirty="0" smtClean="0"/>
              <a:t>Dawniej zamieszkałe przez latarników ostrzegających żeglarzy </a:t>
            </a:r>
            <a:br>
              <a:rPr lang="pl-PL" sz="2400" dirty="0" smtClean="0"/>
            </a:br>
            <a:r>
              <a:rPr lang="pl-PL" sz="2400" dirty="0" smtClean="0"/>
              <a:t>przed okolicznymi skałami.</a:t>
            </a:r>
            <a:endParaRPr lang="pl-PL" sz="2400" dirty="0"/>
          </a:p>
        </p:txBody>
      </p:sp>
      <p:pic>
        <p:nvPicPr>
          <p:cNvPr id="5122" name="Picture 2" descr="Zdjęcie nr 2"/>
          <p:cNvPicPr>
            <a:picLocks noChangeAspect="1" noChangeArrowheads="1"/>
          </p:cNvPicPr>
          <p:nvPr/>
        </p:nvPicPr>
        <p:blipFill>
          <a:blip r:embed="rId2"/>
          <a:srcRect b="17717"/>
          <a:stretch>
            <a:fillRect/>
          </a:stretch>
        </p:blipFill>
        <p:spPr bwMode="auto">
          <a:xfrm>
            <a:off x="0" y="0"/>
            <a:ext cx="9144000" cy="501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NAKOVANA- KAMIENNA WIOSKA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– </a:t>
            </a:r>
            <a:r>
              <a:rPr lang="pl-PL" sz="2400" dirty="0" smtClean="0"/>
              <a:t>jedna z najstarszych osad na półwyspie </a:t>
            </a:r>
            <a:r>
              <a:rPr lang="pl-PL" sz="2400" dirty="0" err="1" smtClean="0"/>
              <a:t>Pelješac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(ok. 8 tys. lat temu), obecnie obszar chroniony.</a:t>
            </a:r>
            <a:endParaRPr lang="pl-PL" sz="2400" dirty="0"/>
          </a:p>
        </p:txBody>
      </p:sp>
      <p:pic>
        <p:nvPicPr>
          <p:cNvPr id="4104" name="Picture 8" descr="Podobny obraz"/>
          <p:cNvPicPr>
            <a:picLocks noChangeAspect="1" noChangeArrowheads="1"/>
          </p:cNvPicPr>
          <p:nvPr/>
        </p:nvPicPr>
        <p:blipFill>
          <a:blip r:embed="rId2"/>
          <a:srcRect b="21732"/>
          <a:stretch>
            <a:fillRect/>
          </a:stretch>
        </p:blipFill>
        <p:spPr bwMode="auto">
          <a:xfrm>
            <a:off x="0" y="4819"/>
            <a:ext cx="9144000" cy="536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PLITVICE</a:t>
            </a:r>
            <a:r>
              <a:rPr lang="pl-PL" dirty="0" smtClean="0"/>
              <a:t> – jeden z najpiękniejszych parków chorwackich </a:t>
            </a:r>
            <a:br>
              <a:rPr lang="pl-PL" dirty="0" smtClean="0"/>
            </a:br>
            <a:r>
              <a:rPr lang="pl-PL" dirty="0" smtClean="0"/>
              <a:t>z dziesiątkami kaskad, jaskiń i jeziorem </a:t>
            </a:r>
            <a:r>
              <a:rPr lang="pl-PL" dirty="0" err="1" smtClean="0"/>
              <a:t>Kozjak</a:t>
            </a:r>
            <a:r>
              <a:rPr lang="pl-PL" dirty="0" smtClean="0"/>
              <a:t>.</a:t>
            </a:r>
          </a:p>
        </p:txBody>
      </p:sp>
      <p:pic>
        <p:nvPicPr>
          <p:cNvPr id="3078" name="Picture 6" descr="Znalezione obrazy dla zapytania PLITVICE"/>
          <p:cNvPicPr>
            <a:picLocks noChangeAspect="1" noChangeArrowheads="1"/>
          </p:cNvPicPr>
          <p:nvPr/>
        </p:nvPicPr>
        <p:blipFill>
          <a:blip r:embed="rId2"/>
          <a:srcRect t="7389" b="7957"/>
          <a:stretch>
            <a:fillRect/>
          </a:stretch>
        </p:blipFill>
        <p:spPr bwMode="auto">
          <a:xfrm>
            <a:off x="0" y="0"/>
            <a:ext cx="9144000" cy="514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/>
          <p:cNvSpPr>
            <a:spLocks noGrp="1"/>
          </p:cNvSpPr>
          <p:nvPr>
            <p:ph type="subTitle" idx="1"/>
          </p:nvPr>
        </p:nvSpPr>
        <p:spPr>
          <a:xfrm>
            <a:off x="5286380" y="5929330"/>
            <a:ext cx="3143272" cy="50006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dirty="0" smtClean="0"/>
              <a:t>OPRACOWNIE: </a:t>
            </a:r>
            <a:r>
              <a:rPr lang="pl-PL" i="1" dirty="0" smtClean="0"/>
              <a:t>J. Kozak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994" t="12723" b="8953"/>
          <a:stretch>
            <a:fillRect/>
          </a:stretch>
        </p:blipFill>
        <p:spPr bwMode="auto">
          <a:xfrm>
            <a:off x="1183624" y="0"/>
            <a:ext cx="68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CHORWACJA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514353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- STOLICA: ZAGRZEB</a:t>
            </a:r>
            <a:br>
              <a:rPr lang="pl-PL" sz="2400" dirty="0" smtClean="0"/>
            </a:br>
            <a:r>
              <a:rPr lang="pl-PL" sz="2400" dirty="0" smtClean="0"/>
              <a:t>- OD 1945 WŁĄCZONA DO JUGOSŁAWI</a:t>
            </a:r>
            <a:br>
              <a:rPr lang="pl-PL" sz="2400" dirty="0" smtClean="0"/>
            </a:br>
            <a:r>
              <a:rPr lang="pl-PL" sz="2400" dirty="0" smtClean="0"/>
              <a:t>- W 1991 PROKLAMOWANO NIEPODLEGŁOŚĆ,</a:t>
            </a:r>
            <a:br>
              <a:rPr lang="pl-PL" sz="2400" dirty="0" smtClean="0"/>
            </a:br>
            <a:r>
              <a:rPr lang="pl-PL" sz="2400" dirty="0" smtClean="0"/>
              <a:t>1995 ZAKOŃCZENIE DZIAŁAŃ WOJENNYCH </a:t>
            </a:r>
            <a:br>
              <a:rPr lang="pl-PL" sz="2400" dirty="0" smtClean="0"/>
            </a:br>
            <a:r>
              <a:rPr lang="pl-PL" sz="2400" dirty="0" smtClean="0"/>
              <a:t>UKŁADEM W DAYTON</a:t>
            </a:r>
            <a:br>
              <a:rPr lang="pl-PL" sz="2400" dirty="0" smtClean="0"/>
            </a:br>
            <a:r>
              <a:rPr lang="pl-PL" sz="2400" dirty="0" smtClean="0"/>
              <a:t>- W 2013 DOŁĄCZYŁA DO UNII EUROPEJSKIEJ</a:t>
            </a:r>
            <a:br>
              <a:rPr lang="pl-PL" sz="2400" dirty="0" smtClean="0"/>
            </a:br>
            <a:r>
              <a:rPr lang="pl-PL" sz="2400" dirty="0" smtClean="0"/>
              <a:t>- REPUBLIKA, NA CZELE KTÓREJ STOI PREZYDENT</a:t>
            </a:r>
            <a:br>
              <a:rPr lang="pl-PL" sz="2400" dirty="0" smtClean="0"/>
            </a:br>
            <a:r>
              <a:rPr lang="pl-PL" sz="2400" dirty="0" smtClean="0"/>
              <a:t>(od lutego 2015 </a:t>
            </a:r>
            <a:r>
              <a:rPr lang="pl-PL" sz="2400" dirty="0" err="1" smtClean="0"/>
              <a:t>Kolinda</a:t>
            </a:r>
            <a:r>
              <a:rPr lang="pl-PL" sz="2400" dirty="0" smtClean="0"/>
              <a:t> </a:t>
            </a:r>
            <a:r>
              <a:rPr lang="pl-PL" sz="2400" dirty="0" err="1" smtClean="0"/>
              <a:t>Grabar</a:t>
            </a:r>
            <a:r>
              <a:rPr lang="pl-PL" sz="2400" dirty="0" smtClean="0"/>
              <a:t>- </a:t>
            </a:r>
            <a:r>
              <a:rPr lang="pl-PL" sz="2400" dirty="0" err="1" smtClean="0"/>
              <a:t>Kitarović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smtClean="0"/>
              <a:t>- LUDNOŚĆ: 4 290 612 (POLSKA: 37,95 mln)</a:t>
            </a:r>
            <a:br>
              <a:rPr lang="pl-PL" sz="2400" dirty="0" smtClean="0"/>
            </a:br>
            <a:r>
              <a:rPr lang="pl-PL" sz="2400" dirty="0" smtClean="0"/>
              <a:t>- POWIERZCHNIA 56 594 KM ² (POLSKA: 312 679 </a:t>
            </a:r>
            <a:r>
              <a:rPr lang="pl-PL" sz="2400" dirty="0" err="1" smtClean="0"/>
              <a:t>KM²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smtClean="0"/>
              <a:t>- JEDNOSTKA MONETARNA: </a:t>
            </a:r>
            <a:r>
              <a:rPr lang="fi-FI" sz="2400" dirty="0" smtClean="0"/>
              <a:t>1 ku</a:t>
            </a:r>
            <a:r>
              <a:rPr lang="pl-PL" sz="2400" dirty="0" smtClean="0"/>
              <a:t>na</a:t>
            </a:r>
            <a:r>
              <a:rPr lang="fi-FI" sz="2400" dirty="0" smtClean="0"/>
              <a:t> (HRK)</a:t>
            </a:r>
            <a:r>
              <a:rPr lang="pl-PL" sz="2400" dirty="0" smtClean="0"/>
              <a:t> </a:t>
            </a:r>
            <a:r>
              <a:rPr lang="fi-FI" sz="2400" dirty="0" smtClean="0"/>
              <a:t>= 100 lip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RELIGIA DOMINUJĄCA: KATOLICYZM 87% </a:t>
            </a:r>
            <a:br>
              <a:rPr lang="pl-PL" sz="2400" dirty="0" smtClean="0"/>
            </a:br>
            <a:r>
              <a:rPr lang="pl-PL" sz="2400" dirty="0" smtClean="0"/>
              <a:t>- KOD SAMOCHODOWY: HR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0 lip od 1994 - monety Chorw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2571736" cy="1142994"/>
          </a:xfrm>
          <a:prstGeom prst="rect">
            <a:avLst/>
          </a:prstGeom>
          <a:noFill/>
        </p:spPr>
      </p:pic>
      <p:pic>
        <p:nvPicPr>
          <p:cNvPr id="3078" name="Picture 6" descr="1 lipa od 1994 - monety Chorw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71712" cy="1142983"/>
          </a:xfrm>
          <a:prstGeom prst="rect">
            <a:avLst/>
          </a:prstGeom>
          <a:noFill/>
        </p:spPr>
      </p:pic>
      <p:pic>
        <p:nvPicPr>
          <p:cNvPr id="3080" name="Picture 8" descr="2 lipy od 1994 - monety Chorwac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42984"/>
            <a:ext cx="2571765" cy="1143008"/>
          </a:xfrm>
          <a:prstGeom prst="rect">
            <a:avLst/>
          </a:prstGeom>
          <a:noFill/>
        </p:spPr>
      </p:pic>
      <p:pic>
        <p:nvPicPr>
          <p:cNvPr id="3082" name="Picture 10" descr="5 lip od 1994 - monety Chorwac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2571768" cy="1143008"/>
          </a:xfrm>
          <a:prstGeom prst="rect">
            <a:avLst/>
          </a:prstGeom>
          <a:noFill/>
        </p:spPr>
      </p:pic>
      <p:pic>
        <p:nvPicPr>
          <p:cNvPr id="3084" name="Picture 12" descr="10 lip od 1994 - monety Chorwacj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571768" cy="1143008"/>
          </a:xfrm>
          <a:prstGeom prst="rect">
            <a:avLst/>
          </a:prstGeom>
          <a:noFill/>
        </p:spPr>
      </p:pic>
      <p:pic>
        <p:nvPicPr>
          <p:cNvPr id="3086" name="Picture 14" descr="20 lip od 1994 - monety Chorwacj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8"/>
            <a:ext cx="2571766" cy="1143008"/>
          </a:xfrm>
          <a:prstGeom prst="rect">
            <a:avLst/>
          </a:prstGeom>
          <a:noFill/>
        </p:spPr>
      </p:pic>
      <p:pic>
        <p:nvPicPr>
          <p:cNvPr id="3088" name="Picture 16" descr="1 kuna od 1996 - monety Chorwacj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16" y="0"/>
            <a:ext cx="5143484" cy="2285992"/>
          </a:xfrm>
          <a:prstGeom prst="rect">
            <a:avLst/>
          </a:prstGeom>
          <a:noFill/>
        </p:spPr>
      </p:pic>
      <p:pic>
        <p:nvPicPr>
          <p:cNvPr id="3090" name="Picture 18" descr="2 kuny od 1994 - monety Chorwacj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63" y="2285992"/>
            <a:ext cx="5143537" cy="2286016"/>
          </a:xfrm>
          <a:prstGeom prst="rect">
            <a:avLst/>
          </a:prstGeom>
          <a:noFill/>
        </p:spPr>
      </p:pic>
      <p:pic>
        <p:nvPicPr>
          <p:cNvPr id="3092" name="Picture 20" descr="5 kun od 1994 - monety Chorwacj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519" y="4572008"/>
            <a:ext cx="5143481" cy="2285991"/>
          </a:xfrm>
          <a:prstGeom prst="rect">
            <a:avLst/>
          </a:prstGeom>
          <a:noFill/>
        </p:spPr>
      </p:pic>
      <p:sp>
        <p:nvSpPr>
          <p:cNvPr id="17" name="Podtytuł 2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1143008" cy="6858000"/>
          </a:xfrm>
        </p:spPr>
        <p:txBody>
          <a:bodyPr vert="vert270">
            <a:normAutofit/>
          </a:bodyPr>
          <a:lstStyle/>
          <a:p>
            <a:pPr algn="ctr"/>
            <a:r>
              <a:rPr lang="pl-PL" sz="3600" b="1" dirty="0" smtClean="0"/>
              <a:t>1 KUNA = 100 LIP (HRK)  </a:t>
            </a:r>
            <a:br>
              <a:rPr lang="pl-PL" sz="3600" b="1" dirty="0" smtClean="0"/>
            </a:br>
            <a:r>
              <a:rPr lang="pl-PL" sz="3600" b="1" dirty="0" smtClean="0"/>
              <a:t> 1 KUNA = 0,5673 zł.</a:t>
            </a:r>
            <a:endParaRPr lang="pl-P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Znalezione obrazy dla zapytania chorwacja walu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515307" cy="2285992"/>
          </a:xfrm>
          <a:prstGeom prst="rect">
            <a:avLst/>
          </a:prstGeom>
          <a:noFill/>
        </p:spPr>
      </p:pic>
      <p:pic>
        <p:nvPicPr>
          <p:cNvPr id="25608" name="Picture 8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98861"/>
            <a:ext cx="4643437" cy="2273147"/>
          </a:xfrm>
          <a:prstGeom prst="rect">
            <a:avLst/>
          </a:prstGeom>
          <a:noFill/>
        </p:spPr>
      </p:pic>
      <p:pic>
        <p:nvPicPr>
          <p:cNvPr id="25610" name="Picture 10" descr="Znalezione obrazy dla zapytania chorwacja waluta 20 K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4541"/>
            <a:ext cx="4500562" cy="2231451"/>
          </a:xfrm>
          <a:prstGeom prst="rect">
            <a:avLst/>
          </a:prstGeom>
          <a:noFill/>
        </p:spPr>
      </p:pic>
      <p:pic>
        <p:nvPicPr>
          <p:cNvPr id="25612" name="Picture 12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91073"/>
            <a:ext cx="4552950" cy="2266951"/>
          </a:xfrm>
          <a:prstGeom prst="rect">
            <a:avLst/>
          </a:prstGeom>
          <a:noFill/>
        </p:spPr>
      </p:pic>
      <p:pic>
        <p:nvPicPr>
          <p:cNvPr id="25620" name="Picture 20" descr="Podobny obra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1987"/>
            <a:ext cx="4643438" cy="2244005"/>
          </a:xfrm>
          <a:prstGeom prst="rect">
            <a:avLst/>
          </a:prstGeom>
          <a:noFill/>
        </p:spPr>
      </p:pic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4197" y="4572008"/>
            <a:ext cx="4649803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\Desktop\CHORWACJA\M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417"/>
            <a:ext cx="9144000" cy="6465165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42984"/>
          </a:xfrm>
          <a:solidFill>
            <a:srgbClr val="3333FF"/>
          </a:solidFill>
        </p:spPr>
        <p:txBody>
          <a:bodyPr>
            <a:normAutofit/>
          </a:bodyPr>
          <a:lstStyle/>
          <a:p>
            <a:pPr algn="ctr"/>
            <a:endParaRPr lang="pl-PL" sz="800" b="1" dirty="0" smtClean="0"/>
          </a:p>
          <a:p>
            <a:pPr algn="ctr"/>
            <a:r>
              <a:rPr lang="pl-PL" sz="2400" b="1" dirty="0" smtClean="0"/>
              <a:t>OREBIĆ &gt; DUBROWNIK &gt; MEDJUGORJE &gt; MOSTAR &gt;</a:t>
            </a:r>
            <a:br>
              <a:rPr lang="pl-PL" sz="2400" b="1" dirty="0" smtClean="0"/>
            </a:br>
            <a:r>
              <a:rPr lang="pl-PL" sz="2400" b="1" dirty="0" smtClean="0"/>
              <a:t> KRAVICA &gt; LOVISTE &gt; NAKOVANA &gt; PLITWICE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107154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b="1" dirty="0" smtClean="0"/>
              <a:t>HOTEL ORSAN</a:t>
            </a:r>
            <a:r>
              <a:rPr lang="pl-PL" dirty="0" smtClean="0"/>
              <a:t> W </a:t>
            </a:r>
            <a:r>
              <a:rPr lang="pl-PL" smtClean="0"/>
              <a:t>MIEJSCOWOŚCI OREBIĆ </a:t>
            </a:r>
            <a:r>
              <a:rPr lang="pl-PL" dirty="0" smtClean="0"/>
              <a:t>NAD MORZEM ADRIATYCKIM </a:t>
            </a:r>
            <a:br>
              <a:rPr lang="pl-PL" dirty="0" smtClean="0"/>
            </a:br>
            <a:r>
              <a:rPr lang="pl-PL" dirty="0" smtClean="0"/>
              <a:t>–  pokoje kilkuosobowe z łazienką, balkonem, </a:t>
            </a:r>
            <a:br>
              <a:rPr lang="pl-PL" dirty="0" smtClean="0"/>
            </a:br>
            <a:r>
              <a:rPr lang="pl-PL" dirty="0" smtClean="0"/>
              <a:t>z widokiem w kierunku lądu, klimatyzacją, </a:t>
            </a:r>
            <a:r>
              <a:rPr lang="pl-PL" dirty="0" err="1" smtClean="0"/>
              <a:t>wi-fi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8" name="Picture 4" descr="Galeria zdjęć obiektu"/>
          <p:cNvPicPr>
            <a:picLocks noChangeAspect="1" noChangeArrowheads="1"/>
          </p:cNvPicPr>
          <p:nvPr/>
        </p:nvPicPr>
        <p:blipFill>
          <a:blip r:embed="rId2"/>
          <a:srcRect t="9227" b="13841"/>
          <a:stretch>
            <a:fillRect/>
          </a:stretch>
        </p:blipFill>
        <p:spPr bwMode="auto">
          <a:xfrm>
            <a:off x="0" y="357166"/>
            <a:ext cx="9144000" cy="527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500174"/>
          </a:xfrm>
        </p:spPr>
        <p:txBody>
          <a:bodyPr>
            <a:normAutofit fontScale="92500"/>
          </a:bodyPr>
          <a:lstStyle/>
          <a:p>
            <a:pPr algn="ctr"/>
            <a:r>
              <a:rPr lang="pl-PL" b="1" dirty="0" smtClean="0"/>
              <a:t>DUBROWNIK</a:t>
            </a:r>
            <a:r>
              <a:rPr lang="pl-PL" dirty="0" smtClean="0"/>
              <a:t> – średniowieczna „Perła Adriatyku” (zał. w VII w.),  </a:t>
            </a:r>
            <a:br>
              <a:rPr lang="pl-PL" dirty="0" smtClean="0"/>
            </a:br>
            <a:r>
              <a:rPr lang="pl-PL" dirty="0" smtClean="0"/>
              <a:t>miasto wpisane na listę światowego dziedzictwa UNESCO</a:t>
            </a:r>
            <a:br>
              <a:rPr lang="pl-PL" dirty="0" smtClean="0"/>
            </a:br>
            <a:r>
              <a:rPr lang="pl-PL" sz="2000" dirty="0" smtClean="0"/>
              <a:t>słynne dubrownickie mury miejskie opasujące kompleks zabudowań prywatnych </a:t>
            </a:r>
            <a:br>
              <a:rPr lang="pl-PL" sz="2000" dirty="0" smtClean="0"/>
            </a:br>
            <a:r>
              <a:rPr lang="pl-PL" sz="2000" dirty="0" smtClean="0"/>
              <a:t>i sakralnych (wstęp na mury ok. 100 kun) </a:t>
            </a:r>
            <a:endParaRPr lang="pl-PL" sz="2000" dirty="0"/>
          </a:p>
        </p:txBody>
      </p:sp>
      <p:pic>
        <p:nvPicPr>
          <p:cNvPr id="9217" name="Picture 1" descr="C:\Users\Ja\Pictures\CHORWACJA\2. Dubrownik.jpg"/>
          <p:cNvPicPr>
            <a:picLocks noChangeAspect="1" noChangeArrowheads="1"/>
          </p:cNvPicPr>
          <p:nvPr/>
        </p:nvPicPr>
        <p:blipFill>
          <a:blip r:embed="rId2"/>
          <a:srcRect t="5575" b="5575"/>
          <a:stretch>
            <a:fillRect/>
          </a:stretch>
        </p:blipFill>
        <p:spPr bwMode="auto">
          <a:xfrm>
            <a:off x="0" y="-24"/>
            <a:ext cx="9144000" cy="537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10715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dirty="0" smtClean="0"/>
              <a:t>MEDJUGORJE</a:t>
            </a:r>
            <a:r>
              <a:rPr lang="pl-PL" dirty="0" smtClean="0"/>
              <a:t> – „Konfesjonał Świata”, </a:t>
            </a:r>
            <a:br>
              <a:rPr lang="pl-PL" dirty="0" smtClean="0"/>
            </a:br>
            <a:r>
              <a:rPr lang="pl-PL" dirty="0" smtClean="0"/>
              <a:t>miejsce pielgrzymek katolickich, objawień Matki Boskiej- </a:t>
            </a:r>
            <a:r>
              <a:rPr lang="pl-PL" dirty="0" err="1" smtClean="0"/>
              <a:t>Gospy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oraz cudownych uzdrowień.</a:t>
            </a:r>
            <a:endParaRPr lang="pl-PL" dirty="0"/>
          </a:p>
        </p:txBody>
      </p:sp>
      <p:pic>
        <p:nvPicPr>
          <p:cNvPr id="8194" name="Picture 2" descr="Znalezione obrazy dla zapytania MEDJUGOR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3981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104</Words>
  <Application>Microsoft Office PowerPoint</Application>
  <PresentationFormat>Pokaz na ekranie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CHORWACJA 5-14 MAJA 2018</vt:lpstr>
      <vt:lpstr>Slajd 2</vt:lpstr>
      <vt:lpstr>CHORWACJA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CHORWACJA</dc:title>
  <dc:creator>Ja</dc:creator>
  <cp:lastModifiedBy>Ja</cp:lastModifiedBy>
  <cp:revision>87</cp:revision>
  <dcterms:created xsi:type="dcterms:W3CDTF">2018-02-25T16:38:03Z</dcterms:created>
  <dcterms:modified xsi:type="dcterms:W3CDTF">2018-03-21T20:39:26Z</dcterms:modified>
</cp:coreProperties>
</file>