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65" r:id="rId11"/>
    <p:sldId id="263" r:id="rId12"/>
    <p:sldId id="266" r:id="rId13"/>
    <p:sldId id="267" r:id="rId14"/>
    <p:sldId id="274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95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42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41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75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3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6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19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62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67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46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27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0D33-010B-4AFA-B1BA-972E39045841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22AE-2895-4040-84F7-BC4D750F17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85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zet.pl/Co-gdzie-kiedy-jak/Tradycje-bozonarodzeniowe-zwyczaje-swiateczne-i-wigilijne-w-Polsce" TargetMode="External"/><Relationship Id="rId2" Type="http://schemas.openxmlformats.org/officeDocument/2006/relationships/hyperlink" Target="https://wiadomosci.gazeta.pl/wiadomosci/7,168571,25510725,tradycje-bozonarodzeniowe-jakie-sa-najbardziej-znane-zwyczaj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395536" y="2130425"/>
            <a:ext cx="8280920" cy="1470025"/>
          </a:xfrm>
        </p:spPr>
        <p:txBody>
          <a:bodyPr>
            <a:noAutofit/>
          </a:bodyPr>
          <a:lstStyle/>
          <a:p>
            <a:r>
              <a:rPr lang="pl-PL" sz="5400" dirty="0" smtClean="0">
                <a:latin typeface="Baskerville Old Face" panose="02020602080505020303" pitchFamily="18" charset="0"/>
              </a:rPr>
              <a:t>ZWYCZAJE BOŻONARODZENIOWE</a:t>
            </a:r>
            <a:endParaRPr lang="pl-PL" sz="5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PASTERKA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WIGILIJNY WIECZÓR KOŃCZY SIĘ ODPRAWIANĄ         O PÓŁNOCY PASTERKĄ, CZYLI MSZĄ ŚWIĘTĄ UPAMIĘTNIAJĄCA PRZYBYCIE DO BETLEJEM PASTERZY.</a:t>
            </a:r>
          </a:p>
          <a:p>
            <a:pPr marL="0" indent="0" algn="ctr">
              <a:buNone/>
            </a:pPr>
            <a:endParaRPr lang="pl-PL" sz="2400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pl-PL" sz="2400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Baskerville Old Face" panose="02020602080505020303" pitchFamily="18" charset="0"/>
              </a:rPr>
              <a:t>TO ONI, WEDŁUG TRADYCJI, JAKO PIERWSI ODDALI HOŁD NOWONARODZONEMU CHRYSTUSOWI.</a:t>
            </a:r>
          </a:p>
          <a:p>
            <a:endParaRPr lang="pl-PL" sz="2800" dirty="0">
              <a:solidFill>
                <a:schemeClr val="accent3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C:\Users\Dom\AppData\Local\Microsoft\Windows\INetCache\IE\ZV0TWPYO\star-158641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156727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m\AppData\Local\Microsoft\Windows\INetCache\IE\ZV0TWPYO\star-1586412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76" y="5827576"/>
            <a:ext cx="783636" cy="7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m\AppData\Local\Microsoft\Windows\INetCache\IE\ZV0TWPYO\star-1586412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2" y="404663"/>
            <a:ext cx="1163658" cy="11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Baskerville Old Face" panose="02020602080505020303" pitchFamily="18" charset="0"/>
              </a:rPr>
              <a:t>POST</a:t>
            </a:r>
            <a:endParaRPr lang="pl-PL" dirty="0">
              <a:solidFill>
                <a:schemeClr val="accent3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JEDNĄ Z POLSKICH TRADYCJI BOŻONARODZENIOWYCH JEST ZACHOWANIE POSTU W WIGILIĘ. </a:t>
            </a:r>
          </a:p>
          <a:p>
            <a:pPr marL="0" indent="0" algn="ctr">
              <a:buNone/>
            </a:pPr>
            <a:endParaRPr lang="pl-PL" sz="2200" dirty="0" smtClean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pl-PL" sz="22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W 1983 r. W KOŚCIELE KATOLICKIM OBOWIĄZEK POSTU ZOSTAŁ ZNIESIONY.</a:t>
            </a:r>
          </a:p>
          <a:p>
            <a:pPr marL="0" indent="0" algn="ctr">
              <a:buNone/>
            </a:pPr>
            <a:r>
              <a:rPr lang="pl-PL" sz="22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 W POLSCE </a:t>
            </a:r>
            <a:r>
              <a:rPr lang="pl-PL" sz="22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POST OBOWIĄZYWAŁ  </a:t>
            </a:r>
            <a:r>
              <a:rPr lang="pl-PL" sz="22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DO 2003 r., NA MOCY SPECJALNEGO DOKUMENTU WYDANEGO PRZEZ EPISKOPAT. </a:t>
            </a:r>
          </a:p>
          <a:p>
            <a:pPr marL="0" indent="0" algn="ctr">
              <a:buNone/>
            </a:pPr>
            <a:endParaRPr lang="pl-PL" sz="2200" dirty="0" smtClean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pl-PL" sz="22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OBECNIE POST W WIGILIĘ JEST JEDYNIE ZALECANY. </a:t>
            </a:r>
          </a:p>
          <a:p>
            <a:pPr marL="0" indent="0" algn="ctr">
              <a:buNone/>
            </a:pPr>
            <a:r>
              <a:rPr lang="pl-PL" sz="22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96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7992888" cy="5505475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25 </a:t>
            </a:r>
            <a:r>
              <a:rPr lang="pl-PL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grudnia </a:t>
            </a:r>
            <a:r>
              <a:rPr lang="pl-PL" dirty="0">
                <a:solidFill>
                  <a:srgbClr val="0070C0"/>
                </a:solidFill>
                <a:latin typeface="Baskerville Old Face" panose="02020602080505020303" pitchFamily="18" charset="0"/>
              </a:rPr>
              <a:t>wypada </a:t>
            </a:r>
            <a:r>
              <a:rPr lang="pl-PL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Boże Narodzenie.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pl-PL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26 grudnia </a:t>
            </a:r>
            <a:r>
              <a:rPr lang="pl-PL" dirty="0">
                <a:solidFill>
                  <a:srgbClr val="0070C0"/>
                </a:solidFill>
                <a:latin typeface="Baskerville Old Face" panose="02020602080505020303" pitchFamily="18" charset="0"/>
              </a:rPr>
              <a:t>obchodzimy drugi dzień świąt uznany na pamiątkę św. Szczepana - pierwszego męczennika za wiarę chrześcijańską. </a:t>
            </a:r>
            <a:endParaRPr lang="pl-PL" dirty="0" smtClean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Baskerville Old Face" panose="02020602080505020303" pitchFamily="18" charset="0"/>
              </a:rPr>
              <a:t>Te </a:t>
            </a:r>
            <a:r>
              <a:rPr lang="pl-PL" dirty="0">
                <a:latin typeface="Baskerville Old Face" panose="02020602080505020303" pitchFamily="18" charset="0"/>
              </a:rPr>
              <a:t>dni przeznaczone są na odpoczynek, kolędowanie i spotkania rodzinne.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16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Baskerville Old Face" panose="02020602080505020303" pitchFamily="18" charset="0"/>
              </a:rPr>
              <a:t/>
            </a:r>
            <a:br>
              <a:rPr lang="pl-PL" dirty="0" smtClean="0">
                <a:latin typeface="Baskerville Old Face" panose="02020602080505020303" pitchFamily="18" charset="0"/>
              </a:rPr>
            </a:b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SZOPKA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pl-PL" sz="1600" dirty="0"/>
          </a:p>
          <a:p>
            <a:pPr marL="0" indent="0">
              <a:buNone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Za twórcę szopki uznawany jest  święty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Franciszek z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Asyżu. 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W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roku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1223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w miejscowości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Greccio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, w pustelni,  w grocie wyłożonej sianem, przygotował inscenizację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, która przedstawiała zdarzenia mające miejsce w noc przyjścia na świat Jezusa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Chrystusa. 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Z okolicznych miejscowości przybyli ludzie oraz bracia zakonni ze świecami i pochodniami. Przyprowadzono także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osły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i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woły. </a:t>
            </a: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Do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Polski tradycja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szopki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dotarła w XIII w.</a:t>
            </a:r>
          </a:p>
        </p:txBody>
      </p:sp>
      <p:pic>
        <p:nvPicPr>
          <p:cNvPr id="9222" name="Picture 6" descr="C:\Users\Dom\AppData\Local\Microsoft\Windows\INetCache\IE\WSH17GXV\crib_assembly_christmas_father_christmas_santon_christmas_story_stall_nativity_scene-10573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203848" cy="211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KOLĘDNICY</a:t>
            </a:r>
            <a:endParaRPr lang="pl-PL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Baskerville Old Face" panose="02020602080505020303" pitchFamily="18" charset="0"/>
              </a:rPr>
              <a:t>W zamian za życzenia, dobre wróżby, kolędnicy obdarowywani są podarkami: smakołykami lub drobnymi datkami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Baskerville Old Face" panose="02020602080505020303" pitchFamily="18" charset="0"/>
              </a:rPr>
              <a:t>Zwyczaj chodzenia po kolędzie znany jest od dawna. Współcześnie rzadko można spotkać wśród kolędników turonia, śmierć, kozła czy niedźwiedzia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 smtClean="0">
                <a:latin typeface="Baskerville Old Face" panose="02020602080505020303" pitchFamily="18" charset="0"/>
              </a:rPr>
              <a:t>Chodzenie z szopką - to dzisiaj najczęściej spotykana forma kolędo</a:t>
            </a:r>
            <a:r>
              <a:rPr lang="pl-PL" sz="1800" dirty="0" smtClean="0"/>
              <a:t>wania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</a:t>
            </a: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„Po zawiei, po śnieżycy, 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  Białą wsią od chat 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  Wędrujemy kolędnicy,          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  Rozśpiewani w cały świat.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      Grzmi kolęda noc wesoła,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      Raźno chrupie śniegu skrzyp, 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      Swoje twarze dookoła 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      Wyglądają spoza szyb. (…)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 A witajcież, dobrzy ludzie, 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Otwierajcie ścieżaj drzwi! 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Przynosimy wieść o cudzie, 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                       Co po całej ziemi grzmi. (…)”</a:t>
            </a:r>
          </a:p>
          <a:p>
            <a:pPr marL="0" indent="0">
              <a:buNone/>
            </a:pPr>
            <a:r>
              <a:rPr lang="pl-PL" sz="1050" dirty="0" smtClean="0">
                <a:latin typeface="Baskerville Old Face" panose="02020602080505020303" pitchFamily="18" charset="0"/>
              </a:rPr>
              <a:t>                                                               Bronisława Ostrowska</a:t>
            </a:r>
            <a:endParaRPr lang="pl-PL" sz="105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 descr="C:\Users\Dom\AppData\Local\Microsoft\Windows\INetCache\IE\Z9GA7GRV\280px-Mummers_Play_in_Polan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506944"/>
            <a:ext cx="3456384" cy="218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C:\Users\Dom\AppData\Local\Microsoft\Windows\INetCache\IE\ZV0TWPYO\210px-Chodzenie-z-turoniem_pocztowk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000125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0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Niekultywowane zwyczaje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000" dirty="0" smtClean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Baskerville Old Face" panose="02020602080505020303" pitchFamily="18" charset="0"/>
              </a:rPr>
              <a:t>Na wsi, w izbie, w której odbywała się wieczerza wigilijna stawiano w 4 kątach lub kącie od wschodniej strony niewymłócone snopy </a:t>
            </a:r>
            <a:r>
              <a:rPr lang="pl-PL" sz="2000" dirty="0" smtClean="0">
                <a:latin typeface="Baskerville Old Face" panose="02020602080505020303" pitchFamily="18" charset="0"/>
              </a:rPr>
              <a:t>zboża.</a:t>
            </a:r>
            <a:endParaRPr lang="pl-PL" sz="2000" dirty="0" smtClean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Baskerville Old Face" panose="02020602080505020303" pitchFamily="18" charset="0"/>
              </a:rPr>
              <a:t>Zwierzętom domowym dawano w wigilijny wieczór kawałek opłatka, który miał zapewnić im </a:t>
            </a:r>
            <a:r>
              <a:rPr lang="pl-PL" sz="2000" dirty="0" smtClean="0">
                <a:latin typeface="Baskerville Old Face" panose="02020602080505020303" pitchFamily="18" charset="0"/>
              </a:rPr>
              <a:t>zdrowie.</a:t>
            </a:r>
            <a:endParaRPr lang="pl-PL" sz="2000" dirty="0" smtClean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Baskerville Old Face" panose="02020602080505020303" pitchFamily="18" charset="0"/>
              </a:rPr>
              <a:t>O północy w wigilię zwierzęta mówią ludzkim głosem – takie było dawniej przekonanie ludzi.</a:t>
            </a:r>
          </a:p>
        </p:txBody>
      </p:sp>
      <p:pic>
        <p:nvPicPr>
          <p:cNvPr id="5122" name="Picture 2" descr="C:\Users\Dom\AppData\Local\Microsoft\Windows\INetCache\IE\C6RT0N7I\Snopek_rozdzielony_02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74" y="476672"/>
            <a:ext cx="1095301" cy="126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om\AppData\Local\Microsoft\Windows\INetCache\IE\Z9GA7GRV\diduch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2932"/>
            <a:ext cx="2801482" cy="1866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54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Baskerville Old Face" panose="02020602080505020303" pitchFamily="18" charset="0"/>
              </a:rPr>
              <a:t>Źródła:</a:t>
            </a:r>
            <a:endParaRPr lang="pl-PL" sz="2800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400" dirty="0" smtClean="0">
                <a:latin typeface="Baskerville Old Face" panose="02020602080505020303" pitchFamily="18" charset="0"/>
              </a:rPr>
              <a:t>opr. </a:t>
            </a:r>
            <a:r>
              <a:rPr lang="pl-PL" sz="1400" dirty="0" smtClean="0">
                <a:latin typeface="Baskerville Old Face" panose="02020602080505020303" pitchFamily="18" charset="0"/>
              </a:rPr>
              <a:t>Anna Draganek, Kartki z kalendarza. Święta. </a:t>
            </a:r>
            <a:endParaRPr lang="pl-PL" sz="1400" dirty="0" smtClean="0">
              <a:latin typeface="Baskerville Old Face" panose="02020602080505020303" pitchFamily="18" charset="0"/>
            </a:endParaRPr>
          </a:p>
          <a:p>
            <a:r>
              <a:rPr lang="pl-PL" sz="1400" dirty="0">
                <a:hlinkClick r:id="rId2"/>
              </a:rPr>
              <a:t>https://</a:t>
            </a:r>
            <a:r>
              <a:rPr lang="pl-PL" sz="1400" dirty="0" smtClean="0">
                <a:hlinkClick r:id="rId2"/>
              </a:rPr>
              <a:t>wiadomosci.gazeta.pl/wiadomosci/7,168571,25510725,tradycje-bozonarodzeniowe-jakie-sa-najbardziej-znane-zwyczaje.html</a:t>
            </a:r>
            <a:endParaRPr lang="pl-PL" sz="1400" dirty="0">
              <a:latin typeface="Baskerville Old Face" panose="02020602080505020303" pitchFamily="18" charset="0"/>
            </a:endParaRPr>
          </a:p>
          <a:p>
            <a:r>
              <a:rPr lang="pl-PL" sz="1400" dirty="0"/>
              <a:t>: </a:t>
            </a:r>
            <a:r>
              <a:rPr lang="pl-PL" sz="1400" u="sng" dirty="0">
                <a:hlinkClick r:id="rId3"/>
              </a:rPr>
              <a:t>https://www.radiozet.pl/Co-gdzie-kiedy-jak/Tradycje-bozonarodzeniowe-zwyczaje-swiateczne-i-wigilijne-w-Polsce</a:t>
            </a:r>
            <a:endParaRPr lang="pl-PL" sz="1400" dirty="0"/>
          </a:p>
          <a:p>
            <a:r>
              <a:rPr lang="pl-PL" sz="1400" dirty="0">
                <a:latin typeface="Baskerville Old Face" panose="02020602080505020303" pitchFamily="18" charset="0"/>
              </a:rPr>
              <a:t>W</a:t>
            </a:r>
            <a:r>
              <a:rPr lang="pl-PL" sz="1400" dirty="0" smtClean="0">
                <a:latin typeface="Baskerville Old Face" panose="02020602080505020303" pitchFamily="18" charset="0"/>
              </a:rPr>
              <a:t>ikipedia</a:t>
            </a:r>
            <a:endParaRPr lang="pl-PL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6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WIGILIA</a:t>
            </a:r>
            <a:endParaRPr lang="pl-PL" sz="4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Z wieczorem wigilijnym związanych jest najwięcej zwyczajów.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Wieczerza wigilijna rozpoczyna się wraz                z pierwszą gwiazdką na niebie,                               a kończy  odprawianą o północy pasterką</a:t>
            </a:r>
            <a:r>
              <a:rPr lang="pl-PL" dirty="0" smtClean="0">
                <a:latin typeface="Baskerville Old Face" panose="02020602080505020303" pitchFamily="18" charset="0"/>
              </a:rPr>
              <a:t>. 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 descr="C:\Users\Dom\AppData\Local\Microsoft\Windows\INetCache\IE\Z9GA7GRV\StarIconGol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846255" cy="81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m\AppData\Local\Microsoft\Windows\INetCache\IE\Z9GA7GRV\StarIconGol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083687" cy="10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PIERWSZA GWIAZDKA</a:t>
            </a:r>
            <a:endParaRPr lang="pl-PL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latin typeface="Baskerville Old Face" panose="02020602080505020303" pitchFamily="18" charset="0"/>
              </a:rPr>
              <a:t>S</a:t>
            </a:r>
            <a:r>
              <a:rPr lang="pl-PL" dirty="0" smtClean="0">
                <a:latin typeface="Baskerville Old Face" panose="02020602080505020303" pitchFamily="18" charset="0"/>
              </a:rPr>
              <a:t>ymbolicznie nawiązuje </a:t>
            </a:r>
            <a:r>
              <a:rPr lang="pl-PL" dirty="0">
                <a:latin typeface="Baskerville Old Face" panose="02020602080505020303" pitchFamily="18" charset="0"/>
              </a:rPr>
              <a:t>do Gwiazdy Betlejemskiej </a:t>
            </a:r>
            <a:r>
              <a:rPr lang="pl-PL" dirty="0" smtClean="0">
                <a:latin typeface="Baskerville Old Face" panose="02020602080505020303" pitchFamily="18" charset="0"/>
              </a:rPr>
              <a:t>zwiastującej Trzem Królom </a:t>
            </a:r>
            <a:r>
              <a:rPr lang="pl-PL" dirty="0">
                <a:latin typeface="Baskerville Old Face" panose="02020602080505020303" pitchFamily="18" charset="0"/>
              </a:rPr>
              <a:t>narodziny </a:t>
            </a:r>
            <a:r>
              <a:rPr lang="pl-PL" dirty="0" smtClean="0">
                <a:latin typeface="Baskerville Old Face" panose="02020602080505020303" pitchFamily="18" charset="0"/>
              </a:rPr>
              <a:t>Jezusa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pic>
        <p:nvPicPr>
          <p:cNvPr id="4102" name="Picture 6" descr="C:\Users\Dom\AppData\Local\Microsoft\Windows\INetCache\IE\ZV0TWPYO\star-near-bethlehem-israel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5"/>
            <a:ext cx="221177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Modlitwa i opłatek</a:t>
            </a:r>
            <a:endParaRPr lang="pl-PL" sz="48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Baskerville Old Face" panose="02020602080505020303" pitchFamily="18" charset="0"/>
              </a:rPr>
              <a:t>Wieczerzę </a:t>
            </a:r>
            <a:r>
              <a:rPr lang="pl-PL" sz="2000" dirty="0" smtClean="0">
                <a:latin typeface="Baskerville Old Face" panose="02020602080505020303" pitchFamily="18" charset="0"/>
              </a:rPr>
              <a:t>wigilijną rozpoczyna </a:t>
            </a:r>
            <a:r>
              <a:rPr lang="pl-PL" sz="2000" dirty="0">
                <a:latin typeface="Baskerville Old Face" panose="02020602080505020303" pitchFamily="18" charset="0"/>
              </a:rPr>
              <a:t>się modlitwą </a:t>
            </a:r>
            <a:r>
              <a:rPr lang="pl-PL" sz="2000" dirty="0" smtClean="0">
                <a:latin typeface="Baskerville Old Face" panose="02020602080505020303" pitchFamily="18" charset="0"/>
              </a:rPr>
              <a:t>oraz czytaniem </a:t>
            </a:r>
            <a:r>
              <a:rPr lang="pl-PL" sz="2000" dirty="0">
                <a:latin typeface="Baskerville Old Face" panose="02020602080505020303" pitchFamily="18" charset="0"/>
              </a:rPr>
              <a:t>fragmentu Ewangelii </a:t>
            </a:r>
            <a:r>
              <a:rPr lang="pl-PL" sz="2000" dirty="0" smtClean="0">
                <a:latin typeface="Baskerville Old Face" panose="02020602080505020303" pitchFamily="18" charset="0"/>
              </a:rPr>
              <a:t>według św. Łukasza „Narodzenie Jezusa”. </a:t>
            </a:r>
          </a:p>
          <a:p>
            <a:pPr marL="0" indent="0">
              <a:buNone/>
            </a:pPr>
            <a:r>
              <a:rPr lang="pl-PL" sz="2000" dirty="0">
                <a:latin typeface="Baskerville Old Face" panose="02020602080505020303" pitchFamily="18" charset="0"/>
              </a:rPr>
              <a:t>Z</a:t>
            </a:r>
            <a:r>
              <a:rPr lang="pl-PL" sz="2000" dirty="0" smtClean="0">
                <a:latin typeface="Baskerville Old Face" panose="02020602080505020303" pitchFamily="18" charset="0"/>
              </a:rPr>
              <a:t>gromadzeni przy stole wigilijnym wzajemnie </a:t>
            </a:r>
            <a:r>
              <a:rPr lang="pl-PL" sz="2000" dirty="0">
                <a:latin typeface="Baskerville Old Face" panose="02020602080505020303" pitchFamily="18" charset="0"/>
              </a:rPr>
              <a:t>przełamują się </a:t>
            </a:r>
            <a:r>
              <a:rPr lang="pl-PL" sz="2000" dirty="0" smtClean="0">
                <a:latin typeface="Baskerville Old Face" panose="02020602080505020303" pitchFamily="18" charset="0"/>
              </a:rPr>
              <a:t>opłatkiem              i składają </a:t>
            </a:r>
            <a:r>
              <a:rPr lang="pl-PL" sz="2000" dirty="0">
                <a:latin typeface="Baskerville Old Face" panose="02020602080505020303" pitchFamily="18" charset="0"/>
              </a:rPr>
              <a:t>sobie życzenia świąteczne</a:t>
            </a:r>
            <a:r>
              <a:rPr lang="pl-PL" sz="2000" dirty="0" smtClean="0">
                <a:latin typeface="Baskerville Old Face" panose="02020602080505020303" pitchFamily="18" charset="0"/>
              </a:rPr>
              <a:t>.</a:t>
            </a:r>
          </a:p>
          <a:p>
            <a:pPr marL="0" lvl="0" indent="0">
              <a:buNone/>
            </a:pPr>
            <a:r>
              <a:rPr lang="pl-PL" sz="2000" dirty="0" smtClean="0">
                <a:latin typeface="Baskerville Old Face" panose="02020602080505020303" pitchFamily="18" charset="0"/>
              </a:rPr>
              <a:t>Dzielenie </a:t>
            </a:r>
            <a:r>
              <a:rPr lang="pl-PL" sz="2000" dirty="0">
                <a:latin typeface="Baskerville Old Face" panose="02020602080505020303" pitchFamily="18" charset="0"/>
              </a:rPr>
              <a:t>się opłatkiem ma zbliżać i </a:t>
            </a:r>
            <a:r>
              <a:rPr lang="pl-PL" sz="2000" dirty="0" smtClean="0">
                <a:latin typeface="Baskerville Old Face" panose="02020602080505020303" pitchFamily="18" charset="0"/>
              </a:rPr>
              <a:t>łączyć ludzi.</a:t>
            </a:r>
          </a:p>
          <a:p>
            <a:pPr marL="0" lvl="0" indent="0">
              <a:buNone/>
            </a:pPr>
            <a:r>
              <a:rPr lang="pl-PL" sz="2000" dirty="0" smtClean="0">
                <a:latin typeface="Baskerville Old Face" panose="02020602080505020303" pitchFamily="18" charset="0"/>
              </a:rPr>
              <a:t>Zwyczaj łamania się opłatkiem jest znany w Polsce i  na Litwie.</a:t>
            </a:r>
          </a:p>
          <a:p>
            <a:pPr marL="0" lvl="0" indent="0">
              <a:buNone/>
            </a:pPr>
            <a:endParaRPr lang="pl-PL" sz="20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Baskerville Old Face" panose="02020602080505020303" pitchFamily="18" charset="0"/>
              </a:rPr>
              <a:t>Staropolskie opłatki były różnokolorowe </a:t>
            </a:r>
          </a:p>
          <a:p>
            <a:pPr marL="0" indent="0">
              <a:buNone/>
            </a:pPr>
            <a:r>
              <a:rPr lang="pl-PL" sz="2000" dirty="0" smtClean="0">
                <a:latin typeface="Baskerville Old Face" panose="02020602080505020303" pitchFamily="18" charset="0"/>
              </a:rPr>
              <a:t>i bardzo ozdobne. Współcześnie wypieka się białe, </a:t>
            </a:r>
          </a:p>
          <a:p>
            <a:pPr marL="0" indent="0">
              <a:buNone/>
            </a:pPr>
            <a:r>
              <a:rPr lang="pl-PL" sz="2000" dirty="0">
                <a:latin typeface="Baskerville Old Face" panose="02020602080505020303" pitchFamily="18" charset="0"/>
              </a:rPr>
              <a:t>w</a:t>
            </a:r>
            <a:r>
              <a:rPr lang="pl-PL" sz="2000" dirty="0" smtClean="0">
                <a:latin typeface="Baskerville Old Face" panose="02020602080505020303" pitchFamily="18" charset="0"/>
              </a:rPr>
              <a:t>ytłaczane opłatki.</a:t>
            </a:r>
            <a:endParaRPr lang="pl-PL" sz="2000" dirty="0">
              <a:latin typeface="Baskerville Old Face" panose="02020602080505020303" pitchFamily="18" charset="0"/>
            </a:endParaRPr>
          </a:p>
        </p:txBody>
      </p:sp>
      <p:pic>
        <p:nvPicPr>
          <p:cNvPr id="2051" name="Picture 3" descr="C:\Users\Dom\AppData\Local\Microsoft\Windows\INetCache\IE\ZV0TWPYO\280px-Oplatki.w.koszyczk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440303" cy="22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Wigilijny stół</a:t>
            </a:r>
            <a:endParaRPr lang="pl-PL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sz="1800" b="1" dirty="0" smtClean="0">
                <a:latin typeface="Baskerville Old Face" panose="02020602080505020303" pitchFamily="18" charset="0"/>
              </a:rPr>
              <a:t>Sianko pod białym </a:t>
            </a:r>
            <a:r>
              <a:rPr lang="pl-PL" sz="1800" b="1" dirty="0">
                <a:latin typeface="Baskerville Old Face" panose="02020602080505020303" pitchFamily="18" charset="0"/>
              </a:rPr>
              <a:t>obrusem </a:t>
            </a:r>
            <a:r>
              <a:rPr lang="pl-PL" sz="1800" dirty="0">
                <a:latin typeface="Baskerville Old Face" panose="02020602080505020303" pitchFamily="18" charset="0"/>
              </a:rPr>
              <a:t>- </a:t>
            </a:r>
            <a:r>
              <a:rPr lang="pl-PL" sz="1800" dirty="0" smtClean="0">
                <a:latin typeface="Baskerville Old Face" panose="02020602080505020303" pitchFamily="18" charset="0"/>
              </a:rPr>
              <a:t>symbolizuje </a:t>
            </a:r>
            <a:r>
              <a:rPr lang="pl-PL" sz="1800" dirty="0">
                <a:latin typeface="Baskerville Old Face" panose="02020602080505020303" pitchFamily="18" charset="0"/>
              </a:rPr>
              <a:t>narodzenie Jezusa w ubóstwie</a:t>
            </a:r>
            <a:r>
              <a:rPr lang="pl-PL" sz="1800" dirty="0" smtClean="0">
                <a:latin typeface="Baskerville Old Face" panose="02020602080505020303" pitchFamily="18" charset="0"/>
              </a:rPr>
              <a:t>.</a:t>
            </a:r>
          </a:p>
          <a:p>
            <a:pPr marL="0" lvl="0" indent="0">
              <a:buNone/>
            </a:pPr>
            <a:endParaRPr lang="pl-PL" sz="1800" dirty="0" smtClean="0">
              <a:latin typeface="Baskerville Old Face" panose="02020602080505020303" pitchFamily="18" charset="0"/>
            </a:endParaRPr>
          </a:p>
          <a:p>
            <a:pPr marL="0" lvl="0" indent="0">
              <a:buNone/>
            </a:pPr>
            <a:r>
              <a:rPr lang="pl-PL" sz="1800" b="1" dirty="0" smtClean="0">
                <a:latin typeface="Baskerville Old Face" panose="02020602080505020303" pitchFamily="18" charset="0"/>
              </a:rPr>
              <a:t>Dodatkowe </a:t>
            </a:r>
            <a:r>
              <a:rPr lang="pl-PL" sz="1800" b="1" dirty="0">
                <a:latin typeface="Baskerville Old Face" panose="02020602080505020303" pitchFamily="18" charset="0"/>
              </a:rPr>
              <a:t>miejsce przy stole </a:t>
            </a:r>
            <a:r>
              <a:rPr lang="pl-PL" sz="1800" b="1" dirty="0" smtClean="0">
                <a:latin typeface="Baskerville Old Face" panose="02020602080505020303" pitchFamily="18" charset="0"/>
              </a:rPr>
              <a:t>wigilijnym, dodatkowe nakrycie </a:t>
            </a:r>
            <a:r>
              <a:rPr lang="pl-PL" sz="1800" dirty="0" smtClean="0">
                <a:latin typeface="Baskerville Old Face" panose="02020602080505020303" pitchFamily="18" charset="0"/>
              </a:rPr>
              <a:t>- </a:t>
            </a:r>
            <a:r>
              <a:rPr lang="pl-PL" sz="1800" dirty="0">
                <a:latin typeface="Baskerville Old Face" panose="02020602080505020303" pitchFamily="18" charset="0"/>
              </a:rPr>
              <a:t>przeznaczone jest </a:t>
            </a:r>
            <a:endParaRPr lang="pl-PL" sz="1800" dirty="0" smtClean="0">
              <a:latin typeface="Baskerville Old Face" panose="02020602080505020303" pitchFamily="18" charset="0"/>
            </a:endParaRPr>
          </a:p>
          <a:p>
            <a:pPr marL="0" lvl="0" indent="0">
              <a:buNone/>
            </a:pPr>
            <a:r>
              <a:rPr lang="pl-PL" sz="1800" dirty="0" smtClean="0">
                <a:latin typeface="Baskerville Old Face" panose="02020602080505020303" pitchFamily="18" charset="0"/>
              </a:rPr>
              <a:t>dla </a:t>
            </a:r>
            <a:r>
              <a:rPr lang="pl-PL" sz="1800" dirty="0">
                <a:latin typeface="Baskerville Old Face" panose="02020602080505020303" pitchFamily="18" charset="0"/>
              </a:rPr>
              <a:t>niezapowiedzianego </a:t>
            </a:r>
            <a:r>
              <a:rPr lang="pl-PL" sz="1800" dirty="0" smtClean="0">
                <a:latin typeface="Baskerville Old Face" panose="02020602080505020303" pitchFamily="18" charset="0"/>
              </a:rPr>
              <a:t>gościa</a:t>
            </a:r>
            <a:r>
              <a:rPr lang="pl-PL" sz="1800" dirty="0">
                <a:latin typeface="Baskerville Old Face" panose="02020602080505020303" pitchFamily="18" charset="0"/>
              </a:rPr>
              <a:t>.</a:t>
            </a:r>
            <a:r>
              <a:rPr lang="pl-PL" sz="1800" dirty="0" smtClean="0">
                <a:latin typeface="Baskerville Old Face" panose="02020602080505020303" pitchFamily="18" charset="0"/>
              </a:rPr>
              <a:t>  Jest też </a:t>
            </a:r>
            <a:r>
              <a:rPr lang="pl-PL" sz="1800" dirty="0">
                <a:latin typeface="Baskerville Old Face" panose="02020602080505020303" pitchFamily="18" charset="0"/>
              </a:rPr>
              <a:t>symbolem pamięci o naszych nieobecnych </a:t>
            </a:r>
            <a:endParaRPr lang="pl-PL" sz="1800" dirty="0" smtClean="0">
              <a:latin typeface="Baskerville Old Face" panose="02020602080505020303" pitchFamily="18" charset="0"/>
            </a:endParaRPr>
          </a:p>
          <a:p>
            <a:pPr marL="0" lvl="0" indent="0">
              <a:buNone/>
            </a:pPr>
            <a:r>
              <a:rPr lang="pl-PL" sz="1800" dirty="0" smtClean="0">
                <a:latin typeface="Baskerville Old Face" panose="02020602080505020303" pitchFamily="18" charset="0"/>
              </a:rPr>
              <a:t>lub </a:t>
            </a:r>
            <a:r>
              <a:rPr lang="pl-PL" sz="1800" dirty="0">
                <a:latin typeface="Baskerville Old Face" panose="02020602080505020303" pitchFamily="18" charset="0"/>
              </a:rPr>
              <a:t>zmarłych bliskich.</a:t>
            </a:r>
          </a:p>
          <a:p>
            <a:pPr marL="0" indent="0">
              <a:buNone/>
            </a:pPr>
            <a:r>
              <a:rPr lang="pl-PL" sz="1800" dirty="0" smtClean="0">
                <a:latin typeface="Baskerville Old Face" panose="02020602080505020303" pitchFamily="18" charset="0"/>
              </a:rPr>
              <a:t>Tradycja bożonarodzeniowa</a:t>
            </a:r>
            <a:r>
              <a:rPr lang="pl-PL" sz="1800" dirty="0">
                <a:latin typeface="Baskerville Old Face" panose="02020602080505020303" pitchFamily="18" charset="0"/>
              </a:rPr>
              <a:t> związana z pozostawianiem </a:t>
            </a:r>
            <a:r>
              <a:rPr lang="pl-PL" sz="1800" dirty="0" smtClean="0">
                <a:latin typeface="Baskerville Old Face" panose="02020602080505020303" pitchFamily="18" charset="0"/>
              </a:rPr>
              <a:t>miejsca</a:t>
            </a:r>
          </a:p>
          <a:p>
            <a:pPr marL="0" indent="0">
              <a:buNone/>
            </a:pPr>
            <a:r>
              <a:rPr lang="pl-PL" sz="1800" dirty="0" smtClean="0">
                <a:latin typeface="Baskerville Old Face" panose="02020602080505020303" pitchFamily="18" charset="0"/>
              </a:rPr>
              <a:t> </a:t>
            </a:r>
            <a:r>
              <a:rPr lang="pl-PL" sz="1800" dirty="0">
                <a:latin typeface="Baskerville Old Face" panose="02020602080505020303" pitchFamily="18" charset="0"/>
              </a:rPr>
              <a:t>i nakrycia dla wędrowca jest pozostałością </a:t>
            </a:r>
            <a:endParaRPr lang="pl-PL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Baskerville Old Face" panose="02020602080505020303" pitchFamily="18" charset="0"/>
              </a:rPr>
              <a:t>ze </a:t>
            </a:r>
            <a:r>
              <a:rPr lang="pl-PL" sz="1800" dirty="0">
                <a:latin typeface="Baskerville Old Face" panose="02020602080505020303" pitchFamily="18" charset="0"/>
              </a:rPr>
              <a:t>słowiańskich wierzeń, gdzie nietkniętą </a:t>
            </a:r>
            <a:endParaRPr lang="pl-PL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Baskerville Old Face" panose="02020602080505020303" pitchFamily="18" charset="0"/>
              </a:rPr>
              <a:t>część </a:t>
            </a:r>
            <a:r>
              <a:rPr lang="pl-PL" sz="1800" dirty="0">
                <a:latin typeface="Baskerville Old Face" panose="02020602080505020303" pitchFamily="18" charset="0"/>
              </a:rPr>
              <a:t>jedzenia zostawiało się dla </a:t>
            </a:r>
            <a:r>
              <a:rPr lang="pl-PL" sz="1800" dirty="0" smtClean="0">
                <a:latin typeface="Baskerville Old Face" panose="02020602080505020303" pitchFamily="18" charset="0"/>
              </a:rPr>
              <a:t>duchów</a:t>
            </a:r>
          </a:p>
          <a:p>
            <a:pPr marL="0" indent="0">
              <a:buNone/>
            </a:pPr>
            <a:r>
              <a:rPr lang="pl-PL" sz="1800" dirty="0" smtClean="0">
                <a:latin typeface="Baskerville Old Face" panose="02020602080505020303" pitchFamily="18" charset="0"/>
              </a:rPr>
              <a:t> przodków.</a:t>
            </a:r>
          </a:p>
          <a:p>
            <a:pPr marL="0" indent="0">
              <a:buNone/>
            </a:pPr>
            <a:endParaRPr lang="pl-PL" sz="1800" dirty="0">
              <a:latin typeface="Baskerville Old Face" panose="02020602080505020303" pitchFamily="18" charset="0"/>
            </a:endParaRPr>
          </a:p>
          <a:p>
            <a:pPr marL="0" lvl="0" indent="0">
              <a:buNone/>
            </a:pPr>
            <a:r>
              <a:rPr lang="pl-PL" sz="1800" b="1" dirty="0">
                <a:latin typeface="Baskerville Old Face" panose="02020602080505020303" pitchFamily="18" charset="0"/>
              </a:rPr>
              <a:t>Świeca wigilijna </a:t>
            </a:r>
            <a:r>
              <a:rPr lang="pl-PL" sz="1800" dirty="0" smtClean="0">
                <a:latin typeface="Baskerville Old Face" panose="02020602080505020303" pitchFamily="18" charset="0"/>
              </a:rPr>
              <a:t>– jej światło jest znakiem </a:t>
            </a:r>
          </a:p>
          <a:p>
            <a:pPr marL="0" lvl="0" indent="0">
              <a:buNone/>
            </a:pPr>
            <a:r>
              <a:rPr lang="pl-PL" sz="1800" dirty="0" smtClean="0">
                <a:latin typeface="Baskerville Old Face" panose="02020602080505020303" pitchFamily="18" charset="0"/>
              </a:rPr>
              <a:t>zaproszenia,  </a:t>
            </a:r>
            <a:r>
              <a:rPr lang="pl-PL" sz="1800" dirty="0">
                <a:latin typeface="Baskerville Old Face" panose="02020602080505020303" pitchFamily="18" charset="0"/>
              </a:rPr>
              <a:t>mały Jezus narodził </a:t>
            </a:r>
            <a:r>
              <a:rPr lang="pl-PL" sz="1800" dirty="0" smtClean="0">
                <a:latin typeface="Baskerville Old Face" panose="02020602080505020303" pitchFamily="18" charset="0"/>
              </a:rPr>
              <a:t>się</a:t>
            </a:r>
          </a:p>
          <a:p>
            <a:pPr marL="0" lvl="0" indent="0">
              <a:buNone/>
            </a:pPr>
            <a:r>
              <a:rPr lang="pl-PL" sz="1800" dirty="0" smtClean="0">
                <a:latin typeface="Baskerville Old Face" panose="02020602080505020303" pitchFamily="18" charset="0"/>
              </a:rPr>
              <a:t> </a:t>
            </a:r>
            <a:r>
              <a:rPr lang="pl-PL" sz="1800" dirty="0">
                <a:latin typeface="Baskerville Old Face" panose="02020602080505020303" pitchFamily="18" charset="0"/>
              </a:rPr>
              <a:t>w każdym domu.</a:t>
            </a:r>
          </a:p>
          <a:p>
            <a:endParaRPr lang="pl-PL" dirty="0">
              <a:latin typeface="Baskerville Old Face" panose="02020602080505020303" pitchFamily="18" charset="0"/>
            </a:endParaRPr>
          </a:p>
        </p:txBody>
      </p:sp>
      <p:pic>
        <p:nvPicPr>
          <p:cNvPr id="3087" name="Picture 15" descr="C:\Users\Dom\AppData\Local\Microsoft\Windows\INetCache\IE\ZV0TWPYO\Wigilia_potrawy_5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46096"/>
            <a:ext cx="35560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12 WIGILIJNYCH POTRAW</a:t>
            </a:r>
            <a:endParaRPr lang="pl-PL" sz="36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Baskerville Old Face" panose="02020602080505020303" pitchFamily="18" charset="0"/>
              </a:rPr>
              <a:t>Podstawowe dania wigilijne to: </a:t>
            </a:r>
            <a:r>
              <a:rPr lang="pl-PL" sz="2000" dirty="0">
                <a:latin typeface="Baskerville Old Face" panose="02020602080505020303" pitchFamily="18" charset="0"/>
              </a:rPr>
              <a:t> </a:t>
            </a:r>
            <a:endParaRPr lang="pl-PL" sz="2000" dirty="0" smtClean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barszcz </a:t>
            </a:r>
            <a:r>
              <a:rPr lang="pl-PL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czerwony na domowym zakwasie z </a:t>
            </a: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buraków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śledzie </a:t>
            </a:r>
            <a:r>
              <a:rPr lang="pl-PL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(przygotowywane na różne </a:t>
            </a: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sposoby</a:t>
            </a:r>
            <a:r>
              <a:rPr lang="pl-PL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)</a:t>
            </a:r>
            <a:endParaRPr lang="pl-PL" sz="2000" dirty="0" smtClean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karp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kapusta </a:t>
            </a:r>
            <a:r>
              <a:rPr lang="pl-PL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wigilijna (czasem przygotowywana z grochem</a:t>
            </a: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kompot </a:t>
            </a:r>
            <a:r>
              <a:rPr lang="pl-PL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z </a:t>
            </a: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suszu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pierogi </a:t>
            </a:r>
            <a:r>
              <a:rPr lang="pl-PL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z kapustą i </a:t>
            </a: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grzybami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zupa grzybowa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kutia </a:t>
            </a:r>
            <a:endParaRPr lang="pl-PL" sz="2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k</a:t>
            </a: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luski z makiem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do </a:t>
            </a:r>
            <a:r>
              <a:rPr lang="pl-PL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12 potraw wigilijnych zaliczają się także ciasta, m.in. piernik i makowiec</a:t>
            </a:r>
            <a:r>
              <a:rPr lang="pl-PL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.</a:t>
            </a:r>
          </a:p>
          <a:p>
            <a:endParaRPr lang="pl-PL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sz="2000" dirty="0">
                <a:latin typeface="Baskerville Old Face" panose="02020602080505020303" pitchFamily="18" charset="0"/>
              </a:rPr>
              <a:t>L</a:t>
            </a:r>
            <a:r>
              <a:rPr lang="pl-PL" sz="2000" dirty="0" smtClean="0">
                <a:latin typeface="Baskerville Old Face" panose="02020602080505020303" pitchFamily="18" charset="0"/>
              </a:rPr>
              <a:t>ista </a:t>
            </a:r>
            <a:r>
              <a:rPr lang="pl-PL" sz="2000" dirty="0">
                <a:latin typeface="Baskerville Old Face" panose="02020602080505020303" pitchFamily="18" charset="0"/>
              </a:rPr>
              <a:t>dań może różnić się w zależności od regionu.</a:t>
            </a:r>
          </a:p>
        </p:txBody>
      </p:sp>
      <p:pic>
        <p:nvPicPr>
          <p:cNvPr id="5136" name="Picture 16" descr="C:\Users\Dom\AppData\Local\Microsoft\Windows\INetCache\IE\ZV0TWPYO\220px-02014._Adventkirmes_2014_in_Sano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68" y="1124744"/>
            <a:ext cx="1758591" cy="1223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Dom\AppData\Local\Microsoft\Windows\INetCache\IE\C6RT0N7I\220px-Koljivo_from_whea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40967"/>
            <a:ext cx="1669108" cy="147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Dom\AppData\Local\Microsoft\Windows\INetCache\IE\ZV0TWPYO\04452_Rollmop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3" y="3789040"/>
            <a:ext cx="1752195" cy="131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Baskerville Old Face" panose="02020602080505020303" pitchFamily="18" charset="0"/>
              </a:rPr>
              <a:t>SYMBOLIKA POTRAW</a:t>
            </a:r>
            <a:endParaRPr lang="pl-PL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Ryby</a:t>
            </a:r>
            <a:r>
              <a:rPr lang="pl-PL" sz="2200" dirty="0" smtClean="0">
                <a:latin typeface="Baskerville Old Face" panose="02020602080505020303" pitchFamily="18" charset="0"/>
              </a:rPr>
              <a:t> symbolizują </a:t>
            </a:r>
            <a:r>
              <a:rPr lang="pl-PL" sz="2200" dirty="0">
                <a:latin typeface="Baskerville Old Face" panose="02020602080505020303" pitchFamily="18" charset="0"/>
              </a:rPr>
              <a:t>Jezusa i odradzanie się do życia</a:t>
            </a:r>
            <a:r>
              <a:rPr lang="pl-PL" sz="2200" dirty="0" smtClean="0">
                <a:latin typeface="Baskerville Old Face" panose="0202060208050502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200" dirty="0" smtClean="0">
                <a:latin typeface="Baskerville Old Face" panose="02020602080505020303" pitchFamily="18" charset="0"/>
              </a:rPr>
              <a:t> Kompot </a:t>
            </a:r>
            <a:r>
              <a:rPr lang="pl-PL" sz="2200" dirty="0">
                <a:latin typeface="Baskerville Old Face" panose="02020602080505020303" pitchFamily="18" charset="0"/>
              </a:rPr>
              <a:t>z </a:t>
            </a:r>
            <a:r>
              <a:rPr lang="pl-PL" sz="2200" dirty="0" smtClean="0">
                <a:latin typeface="Baskerville Old Face" panose="02020602080505020303" pitchFamily="18" charset="0"/>
              </a:rPr>
              <a:t>suszu: </a:t>
            </a:r>
            <a:r>
              <a:rPr lang="pl-PL" sz="2200" b="1" dirty="0" smtClean="0">
                <a:solidFill>
                  <a:schemeClr val="accent3">
                    <a:lumMod val="50000"/>
                  </a:schemeClr>
                </a:solidFill>
                <a:latin typeface="Baskerville Old Face" panose="02020602080505020303" pitchFamily="18" charset="0"/>
              </a:rPr>
              <a:t>gruszki</a:t>
            </a:r>
            <a:r>
              <a:rPr lang="pl-PL" sz="2200" dirty="0" smtClean="0">
                <a:latin typeface="Baskerville Old Face" panose="02020602080505020303" pitchFamily="18" charset="0"/>
              </a:rPr>
              <a:t> mają </a:t>
            </a:r>
            <a:r>
              <a:rPr lang="pl-PL" sz="2200" dirty="0">
                <a:latin typeface="Baskerville Old Face" panose="02020602080505020303" pitchFamily="18" charset="0"/>
              </a:rPr>
              <a:t>zapewniać długowieczność</a:t>
            </a:r>
            <a:r>
              <a:rPr lang="pl-PL" sz="2200" dirty="0" smtClean="0">
                <a:latin typeface="Baskerville Old Face" panose="02020602080505020303" pitchFamily="18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200" dirty="0" smtClean="0">
                <a:latin typeface="Baskerville Old Face" panose="02020602080505020303" pitchFamily="18" charset="0"/>
              </a:rPr>
              <a:t> 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jabłka</a:t>
            </a:r>
            <a:r>
              <a:rPr lang="pl-PL" sz="2200" dirty="0">
                <a:latin typeface="Baskerville Old Face" panose="02020602080505020303" pitchFamily="18" charset="0"/>
              </a:rPr>
              <a:t> dawać miłość i zdrowie, a</a:t>
            </a:r>
            <a:r>
              <a:rPr lang="pl-PL" sz="2200" b="1" dirty="0">
                <a:latin typeface="Baskerville Old Face" panose="02020602080505020303" pitchFamily="18" charset="0"/>
              </a:rPr>
              <a:t> </a:t>
            </a:r>
            <a:r>
              <a:rPr lang="pl-PL" sz="2200" dirty="0">
                <a:latin typeface="Baskerville Old Face" panose="02020602080505020303" pitchFamily="18" charset="0"/>
              </a:rPr>
              <a:t>suszone</a:t>
            </a:r>
            <a:r>
              <a:rPr lang="pl-PL" sz="2200" b="1" dirty="0">
                <a:latin typeface="Baskerville Old Face" panose="02020602080505020303" pitchFamily="18" charset="0"/>
              </a:rPr>
              <a:t> </a:t>
            </a:r>
            <a:r>
              <a:rPr lang="pl-PL" sz="2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śliwki </a:t>
            </a:r>
            <a:r>
              <a:rPr lang="pl-PL" sz="2200" dirty="0" smtClean="0">
                <a:latin typeface="Baskerville Old Face" panose="02020602080505020303" pitchFamily="18" charset="0"/>
              </a:rPr>
              <a:t>odpędzać </a:t>
            </a:r>
            <a:r>
              <a:rPr lang="pl-PL" sz="2200" dirty="0">
                <a:latin typeface="Baskerville Old Face" panose="02020602080505020303" pitchFamily="18" charset="0"/>
              </a:rPr>
              <a:t>złe moce. </a:t>
            </a:r>
            <a:endParaRPr lang="pl-PL" sz="2200" dirty="0" smtClean="0">
              <a:latin typeface="Baskerville Old Face" panose="020206020805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200" dirty="0" smtClean="0">
                <a:latin typeface="Baskerville Old Face" panose="02020602080505020303" pitchFamily="18" charset="0"/>
              </a:rPr>
              <a:t>Według </a:t>
            </a:r>
            <a:r>
              <a:rPr lang="pl-PL" sz="2200" dirty="0">
                <a:latin typeface="Baskerville Old Face" panose="02020602080505020303" pitchFamily="18" charset="0"/>
              </a:rPr>
              <a:t>wierzeń ludowych </a:t>
            </a:r>
            <a:r>
              <a:rPr lang="pl-PL" sz="2200" b="1" dirty="0">
                <a:latin typeface="Baskerville Old Face" panose="02020602080505020303" pitchFamily="18" charset="0"/>
              </a:rPr>
              <a:t>mak</a:t>
            </a:r>
            <a:r>
              <a:rPr lang="pl-PL" sz="2200" dirty="0">
                <a:latin typeface="Baskerville Old Face" panose="02020602080505020303" pitchFamily="18" charset="0"/>
              </a:rPr>
              <a:t> przynosił </a:t>
            </a:r>
            <a:r>
              <a:rPr lang="pl-PL" sz="2200" dirty="0" smtClean="0">
                <a:latin typeface="Baskerville Old Face" panose="02020602080505020303" pitchFamily="18" charset="0"/>
              </a:rPr>
              <a:t>bogactwo.</a:t>
            </a:r>
            <a:endParaRPr lang="pl-PL" sz="2200" dirty="0" smtClean="0">
              <a:latin typeface="Baskerville Old Face" panose="020206020805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200" b="1" dirty="0" smtClean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Piernik</a:t>
            </a:r>
            <a:r>
              <a:rPr lang="pl-PL" sz="2200" dirty="0" smtClean="0">
                <a:latin typeface="Baskerville Old Face" panose="02020602080505020303" pitchFamily="18" charset="0"/>
              </a:rPr>
              <a:t> </a:t>
            </a:r>
            <a:r>
              <a:rPr lang="pl-PL" sz="2200" dirty="0">
                <a:latin typeface="Baskerville Old Face" panose="02020602080505020303" pitchFamily="18" charset="0"/>
              </a:rPr>
              <a:t>symbolizował dobrobyt i kojarzył się z wyższym statusem społecznym</a:t>
            </a:r>
            <a:r>
              <a:rPr lang="pl-PL" sz="2200" dirty="0" smtClean="0">
                <a:latin typeface="Baskerville Old Face" panose="0202060208050502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C</a:t>
            </a:r>
            <a:r>
              <a:rPr lang="pl-PL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hleb</a:t>
            </a:r>
            <a:r>
              <a:rPr lang="pl-PL" sz="2200" dirty="0" smtClean="0">
                <a:latin typeface="Baskerville Old Face" panose="02020602080505020303" pitchFamily="18" charset="0"/>
              </a:rPr>
              <a:t> </a:t>
            </a:r>
            <a:r>
              <a:rPr lang="pl-PL" sz="2200" dirty="0">
                <a:latin typeface="Baskerville Old Face" panose="02020602080505020303" pitchFamily="18" charset="0"/>
              </a:rPr>
              <a:t>jest symbolem nowego życia oraz </a:t>
            </a:r>
            <a:r>
              <a:rPr lang="pl-PL" sz="2200" dirty="0" smtClean="0">
                <a:latin typeface="Baskerville Old Face" panose="02020602080505020303" pitchFamily="18" charset="0"/>
              </a:rPr>
              <a:t>dobrobytu,  spożywany podczas </a:t>
            </a:r>
            <a:r>
              <a:rPr lang="pl-PL" sz="2200" dirty="0">
                <a:latin typeface="Baskerville Old Face" panose="02020602080505020303" pitchFamily="18" charset="0"/>
              </a:rPr>
              <a:t>wigilijnej kolacji </a:t>
            </a:r>
            <a:r>
              <a:rPr lang="pl-PL" sz="2200" dirty="0" smtClean="0">
                <a:latin typeface="Baskerville Old Face" panose="02020602080505020303" pitchFamily="18" charset="0"/>
              </a:rPr>
              <a:t>miał </a:t>
            </a:r>
            <a:r>
              <a:rPr lang="pl-PL" sz="2200" dirty="0">
                <a:latin typeface="Baskerville Old Face" panose="02020602080505020303" pitchFamily="18" charset="0"/>
              </a:rPr>
              <a:t>zapewnić pomyślność w nadchodzącym roku.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pic>
        <p:nvPicPr>
          <p:cNvPr id="7174" name="Picture 6" descr="C:\Users\Dom\AppData\Local\Microsoft\Windows\INetCache\IE\Z9GA7GRV\11532028016_e03ab427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1728191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KOLĘDY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>
                <a:latin typeface="Baskerville Old Face" panose="02020602080505020303" pitchFamily="18" charset="0"/>
              </a:rPr>
              <a:t>ŚPIEWANIE KOLĘD TO WAŻNY I WSPANIAŁY ZWYCZAJ ZWIĄZANY Z WIGILIĄ BOŻEGO NARODZENIA</a:t>
            </a:r>
          </a:p>
          <a:p>
            <a:pPr marL="0" indent="0" algn="ctr">
              <a:buNone/>
            </a:pPr>
            <a:endParaRPr lang="pl-PL" sz="2000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pl-PL" sz="2000" dirty="0" smtClean="0">
                <a:latin typeface="Baskerville Old Face" panose="02020602080505020303" pitchFamily="18" charset="0"/>
              </a:rPr>
              <a:t>W polskich domach najczęściej </a:t>
            </a:r>
            <a:r>
              <a:rPr lang="pl-PL" sz="2000" dirty="0">
                <a:latin typeface="Baskerville Old Face" panose="02020602080505020303" pitchFamily="18" charset="0"/>
              </a:rPr>
              <a:t>ś</a:t>
            </a:r>
            <a:r>
              <a:rPr lang="pl-PL" sz="2000" dirty="0" smtClean="0">
                <a:latin typeface="Baskerville Old Face" panose="02020602080505020303" pitchFamily="18" charset="0"/>
              </a:rPr>
              <a:t>piewane kolędy to:</a:t>
            </a:r>
          </a:p>
          <a:p>
            <a:pPr marL="0" indent="0" algn="ctr">
              <a:buNone/>
            </a:pPr>
            <a:endParaRPr lang="pl-PL" sz="2000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pl-PL" sz="2000" b="1" dirty="0" smtClean="0">
                <a:latin typeface="Baskerville Old Face" panose="02020602080505020303" pitchFamily="18" charset="0"/>
              </a:rPr>
              <a:t>WŚRÓD NOCNEJ CISZY</a:t>
            </a:r>
          </a:p>
          <a:p>
            <a:pPr marL="0" indent="0" algn="ctr">
              <a:buNone/>
            </a:pPr>
            <a:r>
              <a:rPr lang="pl-PL" sz="2000" b="1" dirty="0" smtClean="0">
                <a:latin typeface="Baskerville Old Face" panose="02020602080505020303" pitchFamily="18" charset="0"/>
              </a:rPr>
              <a:t> CICHA NOC</a:t>
            </a:r>
          </a:p>
          <a:p>
            <a:pPr marL="0" indent="0" algn="ctr">
              <a:buNone/>
            </a:pPr>
            <a:r>
              <a:rPr lang="pl-PL" sz="2000" b="1" dirty="0" smtClean="0">
                <a:latin typeface="Baskerville Old Face" panose="02020602080505020303" pitchFamily="18" charset="0"/>
              </a:rPr>
              <a:t> BÓG SIĘ RODZI</a:t>
            </a:r>
          </a:p>
          <a:p>
            <a:pPr marL="0" indent="0" algn="ctr">
              <a:buNone/>
            </a:pPr>
            <a:r>
              <a:rPr lang="pl-PL" sz="2000" b="1" dirty="0" smtClean="0">
                <a:latin typeface="Baskerville Old Face" panose="02020602080505020303" pitchFamily="18" charset="0"/>
              </a:rPr>
              <a:t>LULAJŻE JEZUNIU</a:t>
            </a:r>
          </a:p>
          <a:p>
            <a:pPr marL="0" indent="0" algn="ctr">
              <a:buNone/>
            </a:pPr>
            <a:r>
              <a:rPr lang="pl-PL" sz="2000" b="1" dirty="0" smtClean="0">
                <a:latin typeface="Baskerville Old Face" panose="02020602080505020303" pitchFamily="18" charset="0"/>
              </a:rPr>
              <a:t>PRZYBIEŻELI DO BETLEJEM </a:t>
            </a:r>
          </a:p>
          <a:p>
            <a:pPr marL="0" indent="0" algn="ctr">
              <a:buNone/>
            </a:pPr>
            <a:r>
              <a:rPr lang="pl-PL" sz="2000" b="1" dirty="0" smtClean="0">
                <a:latin typeface="Baskerville Old Face" panose="02020602080505020303" pitchFamily="18" charset="0"/>
              </a:rPr>
              <a:t> DZISIAJ W BETLEJEM</a:t>
            </a:r>
            <a:endParaRPr lang="pl-PL" sz="2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Choinka i prezenty</a:t>
            </a:r>
            <a:endParaRPr lang="pl-PL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Baskerville Old Face" panose="02020602080505020303" pitchFamily="18" charset="0"/>
              </a:rPr>
              <a:t>W WIELU DOMACH  POD CHOINKĄ UMIESZCZANE SĄ PREZENTY.</a:t>
            </a:r>
          </a:p>
          <a:p>
            <a:pPr marL="0" indent="0">
              <a:buNone/>
            </a:pPr>
            <a:r>
              <a:rPr lang="pl-PL" sz="2400" dirty="0" smtClean="0">
                <a:latin typeface="Baskerville Old Face" panose="02020602080505020303" pitchFamily="18" charset="0"/>
              </a:rPr>
              <a:t> WEDŁUG TRADYCJI PRZYNOSI  JE, W ZALEŻNOŚCI OD REGIONU: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GWIAZDOR </a:t>
            </a:r>
            <a:r>
              <a:rPr lang="pl-PL" sz="2400" dirty="0" smtClean="0">
                <a:latin typeface="Baskerville Old Face" panose="02020602080505020303" pitchFamily="18" charset="0"/>
              </a:rPr>
              <a:t>(WIELKOPOLSKA, KUJAWY, POMORZE)     </a:t>
            </a:r>
            <a:r>
              <a:rPr lang="pl-PL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ŚW. MIKOŁAJ</a:t>
            </a:r>
          </a:p>
          <a:p>
            <a:pPr marL="0" indent="0">
              <a:buNone/>
            </a:pPr>
            <a:r>
              <a:rPr lang="pl-PL" sz="2400" dirty="0" smtClean="0">
                <a:latin typeface="Baskerville Old Face" panose="02020602080505020303" pitchFamily="18" charset="0"/>
              </a:rPr>
              <a:t> 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DZIECIĄTKO</a:t>
            </a:r>
            <a:r>
              <a:rPr lang="pl-PL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smtClean="0">
                <a:latin typeface="Baskerville Old Face" panose="02020602080505020303" pitchFamily="18" charset="0"/>
              </a:rPr>
              <a:t>(GÓRNY ŚLĄSK)</a:t>
            </a:r>
          </a:p>
          <a:p>
            <a:pPr marL="0" indent="0">
              <a:buNone/>
            </a:pPr>
            <a:r>
              <a:rPr lang="pl-PL" sz="2400" b="1" dirty="0" smtClean="0">
                <a:latin typeface="Baskerville Old Face" panose="02020602080505020303" pitchFamily="18" charset="0"/>
              </a:rPr>
              <a:t>            </a:t>
            </a:r>
            <a:r>
              <a:rPr lang="pl-PL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ANIOŁEK</a:t>
            </a:r>
            <a:r>
              <a:rPr lang="pl-PL" sz="2400" b="1" dirty="0" smtClean="0">
                <a:latin typeface="Baskerville Old Face" panose="02020602080505020303" pitchFamily="18" charset="0"/>
              </a:rPr>
              <a:t> </a:t>
            </a:r>
            <a:r>
              <a:rPr lang="pl-PL" sz="2400" dirty="0" smtClean="0">
                <a:latin typeface="Baskerville Old Face" panose="02020602080505020303" pitchFamily="18" charset="0"/>
              </a:rPr>
              <a:t>(GALICJA, ŚLĄSK </a:t>
            </a:r>
          </a:p>
          <a:p>
            <a:pPr marL="0" indent="0">
              <a:buNone/>
            </a:pPr>
            <a:r>
              <a:rPr lang="pl-PL" sz="2400" dirty="0">
                <a:latin typeface="Baskerville Old Face" panose="02020602080505020303" pitchFamily="18" charset="0"/>
              </a:rPr>
              <a:t> </a:t>
            </a:r>
            <a:r>
              <a:rPr lang="pl-PL" sz="2400" dirty="0" smtClean="0">
                <a:latin typeface="Baskerville Old Face" panose="02020602080505020303" pitchFamily="18" charset="0"/>
              </a:rPr>
              <a:t>                    CIESZYŃSKI)</a:t>
            </a:r>
          </a:p>
          <a:p>
            <a:pPr marL="0" indent="0">
              <a:buNone/>
            </a:pPr>
            <a:r>
              <a:rPr lang="pl-PL" sz="2400" dirty="0" smtClean="0">
                <a:latin typeface="Baskerville Old Face" panose="02020602080505020303" pitchFamily="18" charset="0"/>
              </a:rPr>
              <a:t> LUB </a:t>
            </a:r>
            <a:r>
              <a:rPr lang="pl-PL" sz="2400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GWIAZDKA</a:t>
            </a:r>
            <a:r>
              <a:rPr lang="pl-PL" sz="2400" b="1" dirty="0" smtClean="0">
                <a:latin typeface="Baskerville Old Face" panose="02020602080505020303" pitchFamily="18" charset="0"/>
              </a:rPr>
              <a:t>.</a:t>
            </a:r>
            <a:endParaRPr lang="pl-PL" sz="2400" b="1" dirty="0" smtClean="0">
              <a:latin typeface="Baskerville Old Face" panose="02020602080505020303" pitchFamily="18" charset="0"/>
            </a:endParaRP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1800200" cy="257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8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662</Words>
  <Application>Microsoft Office PowerPoint</Application>
  <PresentationFormat>Pokaz na ekranie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ZWYCZAJE BOŻONARODZENIOWE</vt:lpstr>
      <vt:lpstr>WIGILIA</vt:lpstr>
      <vt:lpstr>PIERWSZA GWIAZDKA</vt:lpstr>
      <vt:lpstr>Modlitwa i opłatek</vt:lpstr>
      <vt:lpstr>Wigilijny stół</vt:lpstr>
      <vt:lpstr>12 WIGILIJNYCH POTRAW</vt:lpstr>
      <vt:lpstr>SYMBOLIKA POTRAW</vt:lpstr>
      <vt:lpstr>KOLĘDY</vt:lpstr>
      <vt:lpstr>Choinka i prezenty</vt:lpstr>
      <vt:lpstr>PASTERKA</vt:lpstr>
      <vt:lpstr>POST</vt:lpstr>
      <vt:lpstr>Prezentacja programu PowerPoint</vt:lpstr>
      <vt:lpstr> SZOPKA</vt:lpstr>
      <vt:lpstr>KOLĘDNICY</vt:lpstr>
      <vt:lpstr>Niekultywowane zwyczaje</vt:lpstr>
      <vt:lpstr>Źródła: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ZWYCZAJE BOŻONARODZENIOWE</dc:title>
  <dc:creator>Użytkownik systemu Windows</dc:creator>
  <cp:lastModifiedBy>Użytkownik systemu Windows</cp:lastModifiedBy>
  <cp:revision>67</cp:revision>
  <dcterms:created xsi:type="dcterms:W3CDTF">2020-12-14T14:55:16Z</dcterms:created>
  <dcterms:modified xsi:type="dcterms:W3CDTF">2020-12-17T12:49:23Z</dcterms:modified>
</cp:coreProperties>
</file>