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F6653-DCF2-41AB-832C-F82B84C66066}" type="datetimeFigureOut">
              <a:rPr lang="pl-PL" smtClean="0"/>
              <a:pPr/>
              <a:t>28.04.2021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169DC-1EB3-499F-83B8-2D111BE5A00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/>
              <a:t>Konstytucja 3 maja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57224" y="3643314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W prezentacji wykorzystano materiały z  zasobów:</a:t>
            </a:r>
          </a:p>
          <a:p>
            <a:pPr>
              <a:buFontTx/>
              <a:buChar char="-"/>
            </a:pPr>
            <a:r>
              <a:rPr lang="pl-PL" dirty="0" smtClean="0"/>
              <a:t>„Biblioteka w Szkole”- </a:t>
            </a:r>
            <a:r>
              <a:rPr lang="pl-PL" dirty="0" err="1" smtClean="0"/>
              <a:t>Biblioteka.pl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 </a:t>
            </a:r>
            <a:r>
              <a:rPr lang="pl-PL" dirty="0" err="1" smtClean="0"/>
              <a:t>Wikipedia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85728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Konstytucja to najważniejszy dokument w państwie.</a:t>
            </a:r>
          </a:p>
          <a:p>
            <a:pPr algn="ctr"/>
            <a:r>
              <a:rPr lang="pl-PL" dirty="0" smtClean="0"/>
              <a:t> Określa m. in. najważniejsze zasady jego funkcjonowania.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By ratować upadającą ojczyznę, 3 maja </a:t>
            </a:r>
            <a:r>
              <a:rPr lang="pl-PL" dirty="0" smtClean="0"/>
              <a:t>1791r. </a:t>
            </a:r>
            <a:r>
              <a:rPr lang="pl-PL" dirty="0" smtClean="0"/>
              <a:t>Polacy uchwalili</a:t>
            </a:r>
          </a:p>
          <a:p>
            <a:pPr algn="ctr"/>
            <a:r>
              <a:rPr lang="pl-PL" dirty="0" smtClean="0"/>
              <a:t>p</a:t>
            </a:r>
            <a:r>
              <a:rPr lang="pl-PL" dirty="0" smtClean="0"/>
              <a:t>ierwszą </a:t>
            </a:r>
            <a:r>
              <a:rPr lang="pl-PL" dirty="0" smtClean="0"/>
              <a:t>w </a:t>
            </a:r>
            <a:r>
              <a:rPr lang="pl-PL" dirty="0" smtClean="0"/>
              <a:t>Europie, </a:t>
            </a:r>
            <a:r>
              <a:rPr lang="pl-PL" dirty="0" smtClean="0"/>
              <a:t>a drugą na świecie nowoczesną konstytucję,</a:t>
            </a:r>
          </a:p>
          <a:p>
            <a:pPr algn="ctr"/>
            <a:r>
              <a:rPr lang="pl-PL" dirty="0" smtClean="0"/>
              <a:t>k</a:t>
            </a:r>
            <a:r>
              <a:rPr lang="pl-PL" dirty="0" smtClean="0"/>
              <a:t>tóra </a:t>
            </a:r>
            <a:r>
              <a:rPr lang="pl-PL" dirty="0" smtClean="0"/>
              <a:t>zakładała wiele istotnych reform.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Niestety nie udało się jej wprowadzić, ponieważ już 4 lata później nastąpił trzeci rozbiór Polski      i nasz kraj na 123 lata zniknął z mapy Europy.</a:t>
            </a:r>
          </a:p>
          <a:p>
            <a:pPr algn="ctr"/>
            <a:endParaRPr lang="pl-PL" dirty="0"/>
          </a:p>
          <a:p>
            <a:pPr algn="ctr"/>
            <a:r>
              <a:rPr lang="pl-PL" dirty="0" smtClean="0"/>
              <a:t>Konstytucja miała jednak wielkie znaczenie w czasach rozbiorów.</a:t>
            </a:r>
          </a:p>
          <a:p>
            <a:pPr algn="ctr"/>
            <a:r>
              <a:rPr lang="pl-PL" dirty="0" smtClean="0"/>
              <a:t>Przypominała Polakom, co potrafili razem osiągnąć, była elementem pamięci narodowej.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55454" t="26367" r="6112" b="32617"/>
          <a:stretch>
            <a:fillRect/>
          </a:stretch>
        </p:blipFill>
        <p:spPr bwMode="auto">
          <a:xfrm>
            <a:off x="2714612" y="4071942"/>
            <a:ext cx="4000528" cy="240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000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Pierwsze obchody Konstytucji 3 maja odbyły się już rok po jej uchwaleniu.</a:t>
            </a:r>
          </a:p>
          <a:p>
            <a:pPr algn="ctr"/>
            <a:r>
              <a:rPr lang="pl-PL" dirty="0" smtClean="0"/>
              <a:t>W czasach zaborów, podczas II wojny światowej i w PRL były zakazane.</a:t>
            </a:r>
          </a:p>
          <a:p>
            <a:pPr algn="ctr"/>
            <a:r>
              <a:rPr lang="pl-PL" dirty="0" smtClean="0"/>
              <a:t>Święto Konstytucji 3 maja zostało zniesione w roku 1951 i przywrócone dopiero w roku 1990.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8236" t="21484" r="34663" b="15039"/>
          <a:stretch>
            <a:fillRect/>
          </a:stretch>
        </p:blipFill>
        <p:spPr bwMode="auto">
          <a:xfrm>
            <a:off x="714348" y="1500174"/>
            <a:ext cx="74295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0004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Autorzy Konstytucji mieli świadomość, że to „ostatnia wola i testament gasnącej ojczyzny”. Polska od dziesięcioleci pogrążona w kryzysie, nie była już suwerennym państwem.</a:t>
            </a:r>
          </a:p>
          <a:p>
            <a:pPr algn="ctr"/>
            <a:r>
              <a:rPr lang="pl-PL" dirty="0" smtClean="0"/>
              <a:t>Miała za sobą I rozbiór, jej ustrój był przestarzały, a administracja praktycznie nie funkcjonowała.</a:t>
            </a:r>
          </a:p>
          <a:p>
            <a:pPr algn="ctr"/>
            <a:r>
              <a:rPr lang="pl-PL" dirty="0" smtClean="0"/>
              <a:t>Gdy Rosja zaangażowała się w wojnę z Turcją , nadarzyła się okazja do reform.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6471" t="38086" r="43448" b="22851"/>
          <a:stretch>
            <a:fillRect/>
          </a:stretch>
        </p:blipFill>
        <p:spPr bwMode="auto">
          <a:xfrm>
            <a:off x="642910" y="1964031"/>
            <a:ext cx="7715304" cy="422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50004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Nie da się ukryć, że Konstytucja została uchwalona nie do końca legalnie. </a:t>
            </a:r>
            <a:r>
              <a:rPr lang="pl-PL" dirty="0" smtClean="0"/>
              <a:t>                             Uznano</a:t>
            </a:r>
            <a:r>
              <a:rPr lang="pl-PL" dirty="0" smtClean="0"/>
              <a:t>, że ważniejsze niż zachowanie parlamentarnych procedur jest przegłosowanie reform.</a:t>
            </a:r>
          </a:p>
          <a:p>
            <a:pPr algn="ctr"/>
            <a:r>
              <a:rPr lang="pl-PL" dirty="0" smtClean="0"/>
              <a:t>Dokonano tego podczas skonfederowanego  Sejmu </a:t>
            </a:r>
            <a:r>
              <a:rPr lang="pl-PL" dirty="0" smtClean="0"/>
              <a:t>Wielkiego</a:t>
            </a:r>
          </a:p>
          <a:p>
            <a:pPr algn="ctr"/>
            <a:r>
              <a:rPr lang="pl-PL" dirty="0" smtClean="0"/>
              <a:t> </a:t>
            </a:r>
            <a:r>
              <a:rPr lang="pl-PL" dirty="0" smtClean="0"/>
              <a:t>( nie obowiązywało </a:t>
            </a:r>
            <a:r>
              <a:rPr lang="pl-PL" i="1" dirty="0" smtClean="0"/>
              <a:t>liberum veto, </a:t>
            </a:r>
            <a:r>
              <a:rPr lang="pl-PL" dirty="0" smtClean="0"/>
              <a:t>by-jak zazwyczaj- głosowania nie zablokował przekupiony poseł), w asyście wojska, pod presją tłumów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 </a:t>
            </a:r>
            <a:r>
              <a:rPr lang="pl-PL" dirty="0" smtClean="0"/>
              <a:t>Termin  obrad przyspieszono, by przeciwnicy zmian nie dotarli na czas. 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0864" t="30273" r="29722" b="33594"/>
          <a:stretch>
            <a:fillRect/>
          </a:stretch>
        </p:blipFill>
        <p:spPr bwMode="auto">
          <a:xfrm>
            <a:off x="457562" y="2420916"/>
            <a:ext cx="8186404" cy="33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4282" y="714356"/>
            <a:ext cx="86439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Konstytucja 3 maja stała się symbolem dążenia do niepodległości ,refleksji i chęci naprawy państwa, do którego Polacy odnosili się w czasach zaborów.</a:t>
            </a:r>
          </a:p>
          <a:p>
            <a:pPr algn="ctr"/>
            <a:r>
              <a:rPr lang="pl-PL" dirty="0" smtClean="0"/>
              <a:t>Została uchwalona zbyt późno , by uratować Polskę przed utratą niepodległości, jednak była mądrą i nowoczesną formą naprawy wadliwego ustroju , a zarazem drugą </a:t>
            </a:r>
            <a:r>
              <a:rPr lang="pl-PL" dirty="0" smtClean="0"/>
              <a:t>                              (</a:t>
            </a:r>
            <a:r>
              <a:rPr lang="pl-PL" dirty="0" smtClean="0"/>
              <a:t>po </a:t>
            </a:r>
            <a:r>
              <a:rPr lang="pl-PL" dirty="0" smtClean="0"/>
              <a:t>amerykańskiej) </a:t>
            </a:r>
            <a:r>
              <a:rPr lang="pl-PL" dirty="0" smtClean="0"/>
              <a:t>spisaną konstytucją na świecie. 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0864" t="39062" r="29722" b="23828"/>
          <a:stretch>
            <a:fillRect/>
          </a:stretch>
        </p:blipFill>
        <p:spPr bwMode="auto">
          <a:xfrm>
            <a:off x="330840" y="2571744"/>
            <a:ext cx="845972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285728"/>
            <a:ext cx="892971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latin typeface="Bahnschrift" pitchFamily="34" charset="0"/>
              </a:rPr>
              <a:t>By osłabić magnaterię </a:t>
            </a:r>
            <a:r>
              <a:rPr lang="pl-PL" dirty="0" smtClean="0"/>
              <a:t>, pozbawiono praw wyborczych przekupną szlachtę gołotę.</a:t>
            </a:r>
          </a:p>
          <a:p>
            <a:pPr algn="ctr"/>
            <a:r>
              <a:rPr lang="pl-PL" dirty="0" smtClean="0"/>
              <a:t>Cenzus urodzenia został zastąpiony cenzusem majątkowym.</a:t>
            </a:r>
          </a:p>
          <a:p>
            <a:pPr algn="ctr"/>
            <a:endParaRPr lang="pl-PL" dirty="0"/>
          </a:p>
          <a:p>
            <a:pPr algn="ctr"/>
            <a:endParaRPr lang="pl-PL" dirty="0" smtClean="0"/>
          </a:p>
          <a:p>
            <a:pPr algn="ctr"/>
            <a:r>
              <a:rPr lang="pl-PL" b="1" dirty="0" smtClean="0">
                <a:latin typeface="Bahnschrift" pitchFamily="34" charset="0"/>
              </a:rPr>
              <a:t>By wzmocnić rolę sejmu </a:t>
            </a:r>
            <a:r>
              <a:rPr lang="pl-PL" dirty="0" smtClean="0"/>
              <a:t>, zniesiono liberum veto, zakazano konfederacji, powierzono mu pełnię władzy ustawodawczej, prawo uchwalania budżetu i kontrolę rządu.</a:t>
            </a:r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latin typeface="Bahnschrift" pitchFamily="34" charset="0"/>
              </a:rPr>
              <a:t>By wzmocnić wojsko</a:t>
            </a:r>
            <a:r>
              <a:rPr lang="pl-PL" dirty="0" smtClean="0">
                <a:latin typeface="Bahnschrift" pitchFamily="34" charset="0"/>
              </a:rPr>
              <a:t>, </a:t>
            </a:r>
            <a:r>
              <a:rPr lang="pl-PL" dirty="0" smtClean="0"/>
              <a:t>ustalono że liczebność armii wzrośnie do 100 tys. żołnierzy.</a:t>
            </a:r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latin typeface="Bahnschrift" pitchFamily="34" charset="0"/>
              </a:rPr>
              <a:t>By usprawnić funkcjonowanie władzy </a:t>
            </a:r>
            <a:r>
              <a:rPr lang="pl-PL" dirty="0" smtClean="0"/>
              <a:t>, wprowadzono jej trójpodział.</a:t>
            </a:r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latin typeface="Bahnschrift" pitchFamily="34" charset="0"/>
              </a:rPr>
              <a:t>By usprawnić sprawowanie władzy</a:t>
            </a:r>
            <a:r>
              <a:rPr lang="pl-PL" dirty="0" smtClean="0">
                <a:latin typeface="Bahnschrift" pitchFamily="34" charset="0"/>
              </a:rPr>
              <a:t>, </a:t>
            </a:r>
            <a:r>
              <a:rPr lang="pl-PL" dirty="0" smtClean="0"/>
              <a:t>powołano Straż Praw ( odpowiednik rządu ) z królem na czele i podległymi mu ministrami.</a:t>
            </a:r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latin typeface="Bahnschrift" pitchFamily="34" charset="0"/>
              </a:rPr>
              <a:t>By wzmocnić pozycję mieszczan </a:t>
            </a:r>
            <a:r>
              <a:rPr lang="pl-PL" dirty="0" smtClean="0">
                <a:latin typeface="Bahnschrift" pitchFamily="34" charset="0"/>
              </a:rPr>
              <a:t>, </a:t>
            </a:r>
            <a:r>
              <a:rPr lang="pl-PL" dirty="0" smtClean="0"/>
              <a:t>umożliwiono im nabywanie ziemi, nobilitacje do stanu szlacheckiego i sprawowanie urzędów.</a:t>
            </a:r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latin typeface="Bahnschrift" pitchFamily="34" charset="0"/>
              </a:rPr>
              <a:t>By usprawnić przekazywanie władzy </a:t>
            </a:r>
            <a:r>
              <a:rPr lang="pl-PL" dirty="0" smtClean="0"/>
              <a:t>, wprowadzono zasadę dziedziczenia tronu, likwidując wolną elekcję.</a:t>
            </a:r>
          </a:p>
          <a:p>
            <a:pPr algn="ctr"/>
            <a:endParaRPr lang="pl-PL" dirty="0"/>
          </a:p>
          <a:p>
            <a:pPr algn="ctr"/>
            <a:r>
              <a:rPr lang="pl-PL" b="1" dirty="0" smtClean="0">
                <a:latin typeface="Bahnschrift" pitchFamily="34" charset="0"/>
              </a:rPr>
              <a:t>By ujednolicić państwo,</a:t>
            </a:r>
            <a:r>
              <a:rPr lang="pl-PL" dirty="0" smtClean="0">
                <a:latin typeface="Bahnschrift" pitchFamily="34" charset="0"/>
              </a:rPr>
              <a:t> </a:t>
            </a:r>
            <a:r>
              <a:rPr lang="pl-PL" dirty="0" smtClean="0"/>
              <a:t>Rzeczpospolitą Obojga Narodów przekształcono w państwo unitarne. </a:t>
            </a:r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63690" t="24414" r="11054" b="20898"/>
          <a:stretch>
            <a:fillRect/>
          </a:stretch>
        </p:blipFill>
        <p:spPr bwMode="auto">
          <a:xfrm>
            <a:off x="214282" y="357166"/>
            <a:ext cx="2571768" cy="31308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 l="65922" t="29492" r="12665" b="20703"/>
          <a:stretch>
            <a:fillRect/>
          </a:stretch>
        </p:blipFill>
        <p:spPr bwMode="auto">
          <a:xfrm>
            <a:off x="2928926" y="285728"/>
            <a:ext cx="2786082" cy="33575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 l="60432" t="23633" r="8272" b="20703"/>
          <a:stretch>
            <a:fillRect/>
          </a:stretch>
        </p:blipFill>
        <p:spPr bwMode="auto">
          <a:xfrm>
            <a:off x="5857884" y="285728"/>
            <a:ext cx="3000364" cy="335758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357158" y="357187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Ignacy Potocki</a:t>
            </a:r>
            <a:endParaRPr lang="pl-PL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071802" y="371475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Hugo Kołłątaj</a:t>
            </a:r>
            <a:endParaRPr lang="pl-PL" b="1" dirty="0"/>
          </a:p>
        </p:txBody>
      </p:sp>
      <p:sp>
        <p:nvSpPr>
          <p:cNvPr id="7" name="pole tekstowe 6"/>
          <p:cNvSpPr txBox="1"/>
          <p:nvPr/>
        </p:nvSpPr>
        <p:spPr>
          <a:xfrm>
            <a:off x="5715008" y="378619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Stanisław August Poniatowski</a:t>
            </a:r>
            <a:endParaRPr lang="pl-PL" b="1" dirty="0"/>
          </a:p>
        </p:txBody>
      </p:sp>
      <p:sp>
        <p:nvSpPr>
          <p:cNvPr id="8" name="pole tekstowe 7"/>
          <p:cNvSpPr txBox="1"/>
          <p:nvPr/>
        </p:nvSpPr>
        <p:spPr>
          <a:xfrm>
            <a:off x="0" y="4714884"/>
            <a:ext cx="89297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Wkład Stanisława Augusta Poniatowskiego w Konstytucję wciąż jest przedmiotem sporów.</a:t>
            </a:r>
          </a:p>
          <a:p>
            <a:pPr algn="ctr"/>
            <a:r>
              <a:rPr lang="pl-PL" dirty="0" smtClean="0"/>
              <a:t>Był królem podporządkowanym Rosji, chętnym do reform w granicach, które tolerowała caryca Katarzyna II. Brał udział w tworzeniu i uchwaleniu Konstytucji, lecz gdy następnie do Polski wkroczyła rosyjska armia, przystąpił do konfederacji targowickiej, a ostatecznie zalegalizował III rozbiór Polski. </a:t>
            </a:r>
          </a:p>
          <a:p>
            <a:pPr algn="ctr"/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57422" y="2214554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smtClean="0"/>
              <a:t>Radosnego świętowania</a:t>
            </a:r>
          </a:p>
          <a:p>
            <a:pPr algn="ctr"/>
            <a:r>
              <a:rPr lang="pl-PL" sz="3200" dirty="0" smtClean="0"/>
              <a:t>ż</a:t>
            </a:r>
            <a:r>
              <a:rPr lang="pl-PL" sz="3200" dirty="0" smtClean="0"/>
              <a:t>yczy Biblioteka SP 2</a:t>
            </a:r>
            <a:endParaRPr lang="pl-PL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545</Words>
  <Application>Microsoft Office PowerPoint</Application>
  <PresentationFormat>Pokaz na ekranie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Konstytucja 3 maja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ganz</dc:creator>
  <cp:lastModifiedBy>ganz</cp:lastModifiedBy>
  <cp:revision>23</cp:revision>
  <dcterms:created xsi:type="dcterms:W3CDTF">2021-04-27T11:55:52Z</dcterms:created>
  <dcterms:modified xsi:type="dcterms:W3CDTF">2021-04-28T12:20:06Z</dcterms:modified>
</cp:coreProperties>
</file>